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Lora"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717c1bd9d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9717c1bd9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9717c1bd9d_0_7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9717c1bd9d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966fb1f0f9_4_23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966fb1f0f9_4_2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966fb1f0f9_4_23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966fb1f0f9_4_2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9717c1bd9d_0_8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9717c1bd9d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9717c1bd9d_0_7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9717c1bd9d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9717c1bd9d_0_8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9717c1bd9d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966fb1f0f9_4_23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966fb1f0f9_4_2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966fb1f0f9_4_24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966fb1f0f9_4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966fb1f124_5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966fb1f124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966fb1f124_5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966fb1f124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b390012cbf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b390012cb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b3fdd8b5b1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b3fdd8b5b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b3fdd8b5b1_0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b3fdd8b5b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b3fdd8b5b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b3fdd8b5b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b3fdd8b5b1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b3fdd8b5b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b3fdd8b5b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b3fdd8b5b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b49b8ce7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g2b49b8ce76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966fb1f0f9_4_14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966fb1f0f9_4_1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966fb1f0f9_4_23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966fb1f0f9_4_2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b390012cbf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b390012cb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966fb1f0f9_4_14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966fb1f0f9_4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717c1bd9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717c1b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9717c1bd9d_0_7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9717c1bd9d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Objeto"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údo Duplo" type="twoObj">
  <p:cSld name="TWO_OBJECTS">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8" name="Google Shape;58;p14"/>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9" name="Google Shape;59;p14"/>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60" name="Google Shape;60;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0" name="Google Shape;40;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pt-PT"/>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2.jpg"/><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slide" Target="slide5.xml"/><Relationship Id="rId11" Type="http://schemas.openxmlformats.org/officeDocument/2006/relationships/slide" Target="slide21.xml"/><Relationship Id="rId5" Type="http://schemas.openxmlformats.org/officeDocument/2006/relationships/slide" Target="slide7.xml"/><Relationship Id="rId10" Type="http://schemas.openxmlformats.org/officeDocument/2006/relationships/slide" Target="slide18.xml"/><Relationship Id="rId4" Type="http://schemas.openxmlformats.org/officeDocument/2006/relationships/slide" Target="slide3.xml"/><Relationship Id="rId9" Type="http://schemas.openxmlformats.org/officeDocument/2006/relationships/slide" Target="slide17.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15"/>
          <p:cNvSpPr/>
          <p:nvPr/>
        </p:nvSpPr>
        <p:spPr>
          <a:xfrm>
            <a:off x="0" y="-1"/>
            <a:ext cx="12191695" cy="68520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8" name="Google Shape;68;p15"/>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9" name="Google Shape;69;p15"/>
          <p:cNvSpPr txBox="1">
            <a:spLocks noGrp="1"/>
          </p:cNvSpPr>
          <p:nvPr>
            <p:ph type="ctrTitle"/>
          </p:nvPr>
        </p:nvSpPr>
        <p:spPr>
          <a:xfrm>
            <a:off x="6590662" y="4267832"/>
            <a:ext cx="4805996" cy="129711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400"/>
              <a:buFont typeface="Calibri"/>
              <a:buNone/>
            </a:pPr>
            <a:r>
              <a:rPr lang="pt-PT" sz="2400">
                <a:solidFill>
                  <a:schemeClr val="dk2"/>
                </a:solidFill>
                <a:latin typeface="Roboto"/>
                <a:ea typeface="Roboto"/>
                <a:cs typeface="Roboto"/>
                <a:sym typeface="Roboto"/>
              </a:rPr>
              <a:t>Aplicação de leilões Online</a:t>
            </a:r>
            <a:endParaRPr>
              <a:latin typeface="Roboto"/>
              <a:ea typeface="Roboto"/>
              <a:cs typeface="Roboto"/>
              <a:sym typeface="Roboto"/>
            </a:endParaRPr>
          </a:p>
        </p:txBody>
      </p:sp>
      <p:sp>
        <p:nvSpPr>
          <p:cNvPr id="70" name="Google Shape;70;p15"/>
          <p:cNvSpPr txBox="1">
            <a:spLocks noGrp="1"/>
          </p:cNvSpPr>
          <p:nvPr>
            <p:ph type="subTitle" idx="1"/>
          </p:nvPr>
        </p:nvSpPr>
        <p:spPr>
          <a:xfrm>
            <a:off x="6590966" y="3428999"/>
            <a:ext cx="4805691" cy="838831"/>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2"/>
              </a:buClr>
              <a:buSzPct val="100000"/>
              <a:buNone/>
            </a:pPr>
            <a:r>
              <a:rPr lang="pt-PT" sz="3600" b="1">
                <a:solidFill>
                  <a:schemeClr val="dk2"/>
                </a:solidFill>
                <a:latin typeface="Roboto"/>
                <a:ea typeface="Roboto"/>
                <a:cs typeface="Roboto"/>
                <a:sym typeface="Roboto"/>
              </a:rPr>
              <a:t>Leiloaria Bracarense Lda.</a:t>
            </a:r>
            <a:endParaRPr>
              <a:latin typeface="Roboto"/>
              <a:ea typeface="Roboto"/>
              <a:cs typeface="Roboto"/>
              <a:sym typeface="Roboto"/>
            </a:endParaRPr>
          </a:p>
        </p:txBody>
      </p:sp>
      <p:pic>
        <p:nvPicPr>
          <p:cNvPr id="71" name="Google Shape;71;p15" descr="Uma imagem com símbolo, logótipo, emblema, Azul elétrico&#10;&#10;Descrição gerada automaticamente"/>
          <p:cNvPicPr preferRelativeResize="0"/>
          <p:nvPr/>
        </p:nvPicPr>
        <p:blipFill rotWithShape="1">
          <a:blip r:embed="rId3">
            <a:alphaModFix/>
          </a:blip>
          <a:srcRect/>
          <a:stretch/>
        </p:blipFill>
        <p:spPr>
          <a:xfrm>
            <a:off x="340470" y="2415875"/>
            <a:ext cx="4141760" cy="2940649"/>
          </a:xfrm>
          <a:custGeom>
            <a:avLst/>
            <a:gdLst/>
            <a:ahLst/>
            <a:cxnLst/>
            <a:rect l="l" t="t" r="r" b="b"/>
            <a:pathLst>
              <a:path w="4141760" h="4377846" extrusionOk="0">
                <a:moveTo>
                  <a:pt x="0" y="0"/>
                </a:moveTo>
                <a:lnTo>
                  <a:pt x="4141760" y="0"/>
                </a:lnTo>
                <a:lnTo>
                  <a:pt x="4141760" y="4377846"/>
                </a:lnTo>
                <a:lnTo>
                  <a:pt x="0" y="4377846"/>
                </a:lnTo>
                <a:close/>
              </a:path>
            </a:pathLst>
          </a:custGeom>
          <a:noFill/>
          <a:ln>
            <a:noFill/>
          </a:ln>
        </p:spPr>
      </p:pic>
      <p:grpSp>
        <p:nvGrpSpPr>
          <p:cNvPr id="72" name="Google Shape;72;p15"/>
          <p:cNvGrpSpPr/>
          <p:nvPr/>
        </p:nvGrpSpPr>
        <p:grpSpPr>
          <a:xfrm>
            <a:off x="-4253" y="-5977"/>
            <a:ext cx="6238675" cy="6863979"/>
            <a:chOff x="305" y="-5977"/>
            <a:chExt cx="6238675" cy="6863979"/>
          </a:xfrm>
        </p:grpSpPr>
        <p:sp>
          <p:nvSpPr>
            <p:cNvPr id="73" name="Google Shape;73;p15"/>
            <p:cNvSpPr/>
            <p:nvPr/>
          </p:nvSpPr>
          <p:spPr>
            <a:xfrm flipH="1">
              <a:off x="305" y="34854"/>
              <a:ext cx="6028697" cy="6817170"/>
            </a:xfrm>
            <a:custGeom>
              <a:avLst/>
              <a:gdLst/>
              <a:ahLst/>
              <a:cxnLst/>
              <a:rect l="l" t="t" r="r" b="b"/>
              <a:pathLst>
                <a:path w="6028697" h="6817170" extrusionOk="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 name="Google Shape;74;p15"/>
            <p:cNvSpPr/>
            <p:nvPr/>
          </p:nvSpPr>
          <p:spPr>
            <a:xfrm flipH="1">
              <a:off x="305" y="1"/>
              <a:ext cx="6165116" cy="6858001"/>
            </a:xfrm>
            <a:custGeom>
              <a:avLst/>
              <a:gdLst/>
              <a:ahLst/>
              <a:cxnLst/>
              <a:rect l="l" t="t" r="r" b="b"/>
              <a:pathLst>
                <a:path w="6264586" h="6858001" extrusionOk="0">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5" name="Google Shape;75;p15"/>
            <p:cNvSpPr/>
            <p:nvPr/>
          </p:nvSpPr>
          <p:spPr>
            <a:xfrm flipH="1">
              <a:off x="305" y="-5977"/>
              <a:ext cx="6238675" cy="6858001"/>
            </a:xfrm>
            <a:custGeom>
              <a:avLst/>
              <a:gdLst/>
              <a:ahLst/>
              <a:cxnLst/>
              <a:rect l="l" t="t" r="r" b="b"/>
              <a:pathLst>
                <a:path w="6264586" h="6858001" extrusionOk="0">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a:off x="415650" y="410267"/>
            <a:ext cx="11360700" cy="763500"/>
          </a:xfrm>
          <a:prstGeom prst="rect">
            <a:avLst/>
          </a:prstGeom>
        </p:spPr>
        <p:txBody>
          <a:bodyPr spcFirstLastPara="1" wrap="square" lIns="121900" tIns="121900" rIns="121900" bIns="121900" anchor="t" anchorCtr="0">
            <a:noAutofit/>
          </a:bodyPr>
          <a:lstStyle/>
          <a:p>
            <a:pPr marL="0" lvl="0" indent="0" algn="l" rtl="0">
              <a:lnSpc>
                <a:spcPct val="80000"/>
              </a:lnSpc>
              <a:spcBef>
                <a:spcPts val="800"/>
              </a:spcBef>
              <a:spcAft>
                <a:spcPts val="800"/>
              </a:spcAft>
              <a:buClr>
                <a:schemeClr val="dk1"/>
              </a:buClr>
              <a:buSzPts val="275"/>
              <a:buFont typeface="Arial"/>
              <a:buNone/>
            </a:pPr>
            <a:r>
              <a:rPr lang="pt-PT" b="1">
                <a:highlight>
                  <a:srgbClr val="FFFFFF"/>
                </a:highlight>
                <a:latin typeface="Roboto"/>
                <a:ea typeface="Roboto"/>
                <a:cs typeface="Roboto"/>
                <a:sym typeface="Roboto"/>
              </a:rPr>
              <a:t>REQ 4- Fazer proposta de leilão</a:t>
            </a:r>
            <a:endParaRPr b="1">
              <a:latin typeface="Roboto"/>
              <a:ea typeface="Roboto"/>
              <a:cs typeface="Roboto"/>
              <a:sym typeface="Roboto"/>
            </a:endParaRPr>
          </a:p>
        </p:txBody>
      </p:sp>
      <p:sp>
        <p:nvSpPr>
          <p:cNvPr id="164" name="Google Shape;164;p24"/>
          <p:cNvSpPr txBox="1">
            <a:spLocks noGrp="1"/>
          </p:cNvSpPr>
          <p:nvPr>
            <p:ph type="body" idx="1"/>
          </p:nvPr>
        </p:nvSpPr>
        <p:spPr>
          <a:xfrm>
            <a:off x="415650" y="1173775"/>
            <a:ext cx="11360700" cy="4734900"/>
          </a:xfrm>
          <a:prstGeom prst="rect">
            <a:avLst/>
          </a:prstGeom>
        </p:spPr>
        <p:txBody>
          <a:bodyPr spcFirstLastPara="1" wrap="square" lIns="121900" tIns="121900" rIns="121900" bIns="121900" anchor="t" anchorCtr="0">
            <a:noAutofit/>
          </a:bodyPr>
          <a:lstStyle/>
          <a:p>
            <a:pPr marL="0" lvl="0" indent="0" algn="just" rtl="0">
              <a:lnSpc>
                <a:spcPct val="80000"/>
              </a:lnSpc>
              <a:spcBef>
                <a:spcPts val="800"/>
              </a:spcBef>
              <a:spcAft>
                <a:spcPts val="0"/>
              </a:spcAft>
              <a:buClr>
                <a:schemeClr val="dk1"/>
              </a:buClr>
              <a:buSzPts val="275"/>
              <a:buFont typeface="Arial"/>
              <a:buNone/>
            </a:pPr>
            <a:r>
              <a:rPr lang="pt-PT" sz="1500" u="sng">
                <a:highlight>
                  <a:srgbClr val="FFFFFF"/>
                </a:highlight>
                <a:latin typeface="Roboto"/>
                <a:ea typeface="Roboto"/>
                <a:cs typeface="Roboto"/>
                <a:sym typeface="Roboto"/>
              </a:rPr>
              <a:t>Definição de requisitos de utilizador</a:t>
            </a:r>
            <a:endParaRPr sz="1500" u="sng">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1. O sistema deverá permitir ao utilizador criar uma proposta de um leilão.</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u="sng">
                <a:highlight>
                  <a:srgbClr val="FFFFFF"/>
                </a:highlight>
                <a:latin typeface="Roboto"/>
                <a:ea typeface="Roboto"/>
                <a:cs typeface="Roboto"/>
                <a:sym typeface="Roboto"/>
              </a:rPr>
              <a:t>Definição de requisitos de sistema</a:t>
            </a:r>
            <a:endParaRPr sz="1500" u="sng">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1. O sistema deve pedir a categoria de leilão que vai ser solicitado.</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2. O sistema solicita um nome para o leilão.</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3. O sistema solicita a data de início e de fim do leilão.</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4. O sistema solicita o preço base do leilão.</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5. O sistema solicita o valor mínimo de diferença entre licitações.</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6. No sistema existem quatro categorias de leilão válidos: leilão de livros, leilão de quadros,leilão de joias e leilão misto.</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7. No sistema, um leilão de livros só são permitidos lotes de artigos com livros.</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8. No sistema, um leilão de joias só são permitidos lotes de artigos com joias.</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9. No sistema, um leilão de quadros só são permitidos lotes de artigos com quadros.</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10. No sistema, um leilão misto permite lotes de artigos com livros, joias e quadros em simultâneo.</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11. O sistema cria uma instância de leilão com a informação obtida e com atributo Aprovado com valor False.</a:t>
            </a:r>
            <a:endParaRPr sz="1500">
              <a:highlight>
                <a:srgbClr val="FFFFFF"/>
              </a:highlight>
              <a:latin typeface="Roboto"/>
              <a:ea typeface="Roboto"/>
              <a:cs typeface="Roboto"/>
              <a:sym typeface="Roboto"/>
            </a:endParaRPr>
          </a:p>
          <a:p>
            <a:pPr marL="0" lvl="0" indent="0" algn="just" rtl="0">
              <a:lnSpc>
                <a:spcPct val="80000"/>
              </a:lnSpc>
              <a:spcBef>
                <a:spcPts val="800"/>
              </a:spcBef>
              <a:spcAft>
                <a:spcPts val="0"/>
              </a:spcAft>
              <a:buClr>
                <a:schemeClr val="dk1"/>
              </a:buClr>
              <a:buSzPts val="275"/>
              <a:buFont typeface="Arial"/>
              <a:buNone/>
            </a:pPr>
            <a:r>
              <a:rPr lang="pt-PT" sz="1500">
                <a:highlight>
                  <a:srgbClr val="FFFFFF"/>
                </a:highlight>
                <a:latin typeface="Roboto"/>
                <a:ea typeface="Roboto"/>
                <a:cs typeface="Roboto"/>
                <a:sym typeface="Roboto"/>
              </a:rPr>
              <a:t>12. O sistema guarda a instância de leilão criada na tabela específica da base de dados.</a:t>
            </a:r>
            <a:endParaRPr sz="1500">
              <a:highlight>
                <a:srgbClr val="FFFFFF"/>
              </a:highlight>
              <a:latin typeface="Roboto"/>
              <a:ea typeface="Roboto"/>
              <a:cs typeface="Roboto"/>
              <a:sym typeface="Roboto"/>
            </a:endParaRPr>
          </a:p>
          <a:p>
            <a:pPr marL="0" lvl="0" indent="0" algn="just" rtl="0">
              <a:lnSpc>
                <a:spcPct val="95000"/>
              </a:lnSpc>
              <a:spcBef>
                <a:spcPts val="800"/>
              </a:spcBef>
              <a:spcAft>
                <a:spcPts val="1600"/>
              </a:spcAft>
              <a:buSzPts val="275"/>
              <a:buNone/>
            </a:pPr>
            <a:endParaRPr sz="19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pt-PT" b="1">
                <a:highlight>
                  <a:srgbClr val="FFFFFF"/>
                </a:highlight>
                <a:latin typeface="Roboto"/>
                <a:ea typeface="Roboto"/>
                <a:cs typeface="Roboto"/>
                <a:sym typeface="Roboto"/>
              </a:rPr>
              <a:t>REQ 5- Aprovação de um leilão</a:t>
            </a:r>
            <a:endParaRPr b="1">
              <a:latin typeface="Roboto"/>
              <a:ea typeface="Roboto"/>
              <a:cs typeface="Roboto"/>
              <a:sym typeface="Roboto"/>
            </a:endParaRPr>
          </a:p>
        </p:txBody>
      </p:sp>
      <p:sp>
        <p:nvSpPr>
          <p:cNvPr id="170" name="Google Shape;170;p2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Clr>
                <a:schemeClr val="dk1"/>
              </a:buClr>
              <a:buSzPts val="1100"/>
              <a:buFont typeface="Arial"/>
              <a:buNone/>
            </a:pPr>
            <a:r>
              <a:rPr lang="pt-PT" sz="1500" u="sng">
                <a:highlight>
                  <a:srgbClr val="FFFFFF"/>
                </a:highlight>
                <a:latin typeface="Roboto"/>
                <a:ea typeface="Roboto"/>
                <a:cs typeface="Roboto"/>
                <a:sym typeface="Roboto"/>
              </a:rPr>
              <a:t>Definição de requisitos de utilizador</a:t>
            </a:r>
            <a:endParaRPr sz="1500" u="sng">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5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a:highlight>
                  <a:srgbClr val="FFFFFF"/>
                </a:highlight>
                <a:latin typeface="Roboto"/>
                <a:ea typeface="Roboto"/>
                <a:cs typeface="Roboto"/>
                <a:sym typeface="Roboto"/>
              </a:rPr>
              <a:t>1. O administrador é aquele que pode mudar o estatuto de Aprovado nas instâncias de leilão que foram adicionadas à base de dados.</a:t>
            </a:r>
            <a:endParaRPr sz="1500">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a:highlight>
                  <a:srgbClr val="FFFFFF"/>
                </a:highlight>
                <a:latin typeface="Roboto"/>
                <a:ea typeface="Roboto"/>
                <a:cs typeface="Roboto"/>
                <a:sym typeface="Roboto"/>
              </a:rPr>
              <a:t>2. Se o administrador aceitar a proposta, deve mudar o estatuto de Aprovado para True.</a:t>
            </a:r>
            <a:endParaRPr sz="1500">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a:highlight>
                  <a:srgbClr val="FFFFFF"/>
                </a:highlight>
                <a:latin typeface="Roboto"/>
                <a:ea typeface="Roboto"/>
                <a:cs typeface="Roboto"/>
                <a:sym typeface="Roboto"/>
              </a:rPr>
              <a:t>3. Se o administrador negar a proposta, não altera esse valor.</a:t>
            </a:r>
            <a:endParaRPr sz="1500">
              <a:highlight>
                <a:srgbClr val="FFFFFF"/>
              </a:highlight>
              <a:latin typeface="Roboto"/>
              <a:ea typeface="Roboto"/>
              <a:cs typeface="Roboto"/>
              <a:sym typeface="Roboto"/>
            </a:endParaRPr>
          </a:p>
          <a:p>
            <a:pPr marL="0" lvl="0" indent="0" algn="l" rtl="0">
              <a:spcBef>
                <a:spcPts val="0"/>
              </a:spcBef>
              <a:spcAft>
                <a:spcPts val="0"/>
              </a:spcAft>
              <a:buNone/>
            </a:pPr>
            <a:r>
              <a:rPr lang="pt-PT" sz="1500">
                <a:highlight>
                  <a:srgbClr val="FFFFFF"/>
                </a:highlight>
                <a:latin typeface="Roboto"/>
                <a:ea typeface="Roboto"/>
                <a:cs typeface="Roboto"/>
                <a:sym typeface="Roboto"/>
              </a:rPr>
              <a:t>4. Um leilão aprovado fica visível ao público.</a:t>
            </a:r>
            <a:endParaRPr sz="1500">
              <a:highlight>
                <a:srgbClr val="FFFFFF"/>
              </a:highlight>
              <a:latin typeface="Roboto"/>
              <a:ea typeface="Roboto"/>
              <a:cs typeface="Roboto"/>
              <a:sym typeface="Roboto"/>
            </a:endParaRPr>
          </a:p>
          <a:p>
            <a:pPr marL="0" lvl="0" indent="0" algn="l" rtl="0">
              <a:spcBef>
                <a:spcPts val="0"/>
              </a:spcBef>
              <a:spcAft>
                <a:spcPts val="0"/>
              </a:spcAft>
              <a:buNone/>
            </a:pPr>
            <a:endParaRPr sz="1500">
              <a:highlight>
                <a:srgbClr val="FFFFFF"/>
              </a:highlight>
              <a:latin typeface="Roboto"/>
              <a:ea typeface="Roboto"/>
              <a:cs typeface="Roboto"/>
              <a:sym typeface="Roboto"/>
            </a:endParaRPr>
          </a:p>
          <a:p>
            <a:pPr marL="0" lvl="0" indent="0" algn="l" rtl="0">
              <a:spcBef>
                <a:spcPts val="0"/>
              </a:spcBef>
              <a:spcAft>
                <a:spcPts val="0"/>
              </a:spcAft>
              <a:buNone/>
            </a:pPr>
            <a:r>
              <a:rPr lang="pt-PT" sz="1500" u="sng">
                <a:highlight>
                  <a:srgbClr val="FFFFFF"/>
                </a:highlight>
                <a:latin typeface="Roboto"/>
                <a:ea typeface="Roboto"/>
                <a:cs typeface="Roboto"/>
                <a:sym typeface="Roboto"/>
              </a:rPr>
              <a:t>Definição de requisitos de sistema</a:t>
            </a:r>
            <a:endParaRPr sz="1500" u="sng">
              <a:highlight>
                <a:srgbClr val="FFFFFF"/>
              </a:highlight>
              <a:latin typeface="Roboto"/>
              <a:ea typeface="Roboto"/>
              <a:cs typeface="Roboto"/>
              <a:sym typeface="Roboto"/>
            </a:endParaRPr>
          </a:p>
          <a:p>
            <a:pPr marL="0" lvl="0" indent="0" algn="l" rtl="0">
              <a:spcBef>
                <a:spcPts val="0"/>
              </a:spcBef>
              <a:spcAft>
                <a:spcPts val="0"/>
              </a:spcAft>
              <a:buNone/>
            </a:pPr>
            <a:r>
              <a:rPr lang="pt-PT" sz="1500">
                <a:highlight>
                  <a:srgbClr val="FFFFFF"/>
                </a:highlight>
                <a:latin typeface="Roboto"/>
                <a:ea typeface="Roboto"/>
                <a:cs typeface="Roboto"/>
                <a:sym typeface="Roboto"/>
              </a:rPr>
              <a:t>1. O sistema apresenta uma lista ao administrador com todos os leilões que precisam de aprovação.</a:t>
            </a:r>
            <a:endParaRPr sz="1500">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500">
              <a:solidFill>
                <a:schemeClr val="dk1"/>
              </a:solidFill>
              <a:highlight>
                <a:srgbClr val="FFFFFF"/>
              </a:highlight>
              <a:latin typeface="Calibri"/>
              <a:ea typeface="Calibri"/>
              <a:cs typeface="Calibri"/>
              <a:sym typeface="Calibri"/>
            </a:endParaRPr>
          </a:p>
          <a:p>
            <a:pPr marL="0" lvl="0" indent="0" algn="l" rtl="0">
              <a:spcBef>
                <a:spcPts val="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t-PT" b="1">
                <a:latin typeface="Roboto"/>
                <a:ea typeface="Roboto"/>
                <a:cs typeface="Roboto"/>
                <a:sym typeface="Roboto"/>
              </a:rPr>
              <a:t>MODELO DE DOMÍNIO</a:t>
            </a:r>
            <a:endParaRPr b="1">
              <a:latin typeface="Roboto"/>
              <a:ea typeface="Roboto"/>
              <a:cs typeface="Roboto"/>
              <a:sym typeface="Roboto"/>
            </a:endParaRPr>
          </a:p>
        </p:txBody>
      </p:sp>
      <p:pic>
        <p:nvPicPr>
          <p:cNvPr id="176" name="Google Shape;176;p26"/>
          <p:cNvPicPr preferRelativeResize="0"/>
          <p:nvPr/>
        </p:nvPicPr>
        <p:blipFill>
          <a:blip r:embed="rId3">
            <a:alphaModFix/>
          </a:blip>
          <a:stretch>
            <a:fillRect/>
          </a:stretch>
        </p:blipFill>
        <p:spPr>
          <a:xfrm>
            <a:off x="1340689" y="1418938"/>
            <a:ext cx="9510624" cy="51645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626100" y="653650"/>
            <a:ext cx="109398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pt-PT" b="1">
                <a:latin typeface="Roboto"/>
                <a:ea typeface="Roboto"/>
                <a:cs typeface="Roboto"/>
                <a:sym typeface="Roboto"/>
              </a:rPr>
              <a:t>DIAGRAMA DE USE CASES</a:t>
            </a:r>
            <a:endParaRPr b="1">
              <a:latin typeface="Roboto"/>
              <a:ea typeface="Roboto"/>
              <a:cs typeface="Roboto"/>
              <a:sym typeface="Roboto"/>
            </a:endParaRPr>
          </a:p>
        </p:txBody>
      </p:sp>
      <p:sp>
        <p:nvSpPr>
          <p:cNvPr id="182" name="Google Shape;182;p27"/>
          <p:cNvSpPr txBox="1">
            <a:spLocks noGrp="1"/>
          </p:cNvSpPr>
          <p:nvPr>
            <p:ph type="body" idx="1"/>
          </p:nvPr>
        </p:nvSpPr>
        <p:spPr>
          <a:xfrm>
            <a:off x="415600" y="1536625"/>
            <a:ext cx="26394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Clr>
                <a:schemeClr val="dk1"/>
              </a:buClr>
              <a:buSzPts val="1100"/>
              <a:buFont typeface="Arial"/>
              <a:buNone/>
            </a:pPr>
            <a:r>
              <a:rPr lang="pt-PT" sz="1350" b="1">
                <a:solidFill>
                  <a:schemeClr val="dk1"/>
                </a:solidFill>
                <a:highlight>
                  <a:srgbClr val="FFFFFF"/>
                </a:highlight>
                <a:latin typeface="Roboto"/>
                <a:ea typeface="Roboto"/>
                <a:cs typeface="Roboto"/>
                <a:sym typeface="Roboto"/>
              </a:rPr>
              <a:t>Participante</a:t>
            </a:r>
            <a:r>
              <a:rPr lang="pt-PT" sz="1350">
                <a:solidFill>
                  <a:schemeClr val="dk1"/>
                </a:solidFill>
                <a:highlight>
                  <a:srgbClr val="FFFFFF"/>
                </a:highlight>
                <a:latin typeface="Roboto"/>
                <a:ea typeface="Roboto"/>
                <a:cs typeface="Roboto"/>
                <a:sym typeface="Roboto"/>
              </a:rPr>
              <a:t>:</a:t>
            </a:r>
            <a:endParaRPr sz="135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350">
                <a:solidFill>
                  <a:schemeClr val="dk1"/>
                </a:solidFill>
                <a:highlight>
                  <a:srgbClr val="FFFFFF"/>
                </a:highlight>
                <a:latin typeface="Roboto"/>
                <a:ea typeface="Roboto"/>
                <a:cs typeface="Roboto"/>
                <a:sym typeface="Roboto"/>
              </a:rPr>
              <a:t>Indivíduos que participam em leilões, tanto como licitadores ou vendedores. Um participante pode propor um leilão para um conjunto de artigos que queira vender e pode entrar e licitar num leilão que seja proposto por outro participante. No entanto, não pode licitar num leilão que ele próprio tenha proposto. Também cria os artigos que quer adicionar ao seu inventário de artigos para venda.</a:t>
            </a:r>
            <a:endParaRPr sz="1350">
              <a:solidFill>
                <a:schemeClr val="dk1"/>
              </a:solidFill>
              <a:highlight>
                <a:srgbClr val="FFFFFF"/>
              </a:highlight>
              <a:latin typeface="Roboto"/>
              <a:ea typeface="Roboto"/>
              <a:cs typeface="Roboto"/>
              <a:sym typeface="Roboto"/>
            </a:endParaRPr>
          </a:p>
          <a:p>
            <a:pPr marL="0" lvl="0" indent="0" algn="l" rtl="0">
              <a:spcBef>
                <a:spcPts val="0"/>
              </a:spcBef>
              <a:spcAft>
                <a:spcPts val="1600"/>
              </a:spcAft>
              <a:buNone/>
            </a:pPr>
            <a:endParaRPr/>
          </a:p>
        </p:txBody>
      </p:sp>
      <p:sp>
        <p:nvSpPr>
          <p:cNvPr id="183" name="Google Shape;183;p27"/>
          <p:cNvSpPr txBox="1">
            <a:spLocks noGrp="1"/>
          </p:cNvSpPr>
          <p:nvPr>
            <p:ph type="body" idx="2"/>
          </p:nvPr>
        </p:nvSpPr>
        <p:spPr>
          <a:xfrm>
            <a:off x="9136900" y="1536625"/>
            <a:ext cx="26394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pt-PT" sz="1350" b="1">
                <a:solidFill>
                  <a:schemeClr val="dk1"/>
                </a:solidFill>
                <a:highlight>
                  <a:srgbClr val="FFFFFF"/>
                </a:highlight>
                <a:latin typeface="Roboto"/>
                <a:ea typeface="Roboto"/>
                <a:cs typeface="Roboto"/>
                <a:sym typeface="Roboto"/>
              </a:rPr>
              <a:t>Administrador</a:t>
            </a:r>
            <a:r>
              <a:rPr lang="pt-PT" sz="1350">
                <a:solidFill>
                  <a:schemeClr val="dk1"/>
                </a:solidFill>
                <a:highlight>
                  <a:srgbClr val="FFFFFF"/>
                </a:highlight>
                <a:latin typeface="Roboto"/>
                <a:ea typeface="Roboto"/>
                <a:cs typeface="Roboto"/>
                <a:sym typeface="Roboto"/>
              </a:rPr>
              <a:t>: </a:t>
            </a:r>
            <a:endParaRPr sz="135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350">
                <a:solidFill>
                  <a:schemeClr val="dk1"/>
                </a:solidFill>
                <a:highlight>
                  <a:srgbClr val="FFFFFF"/>
                </a:highlight>
                <a:latin typeface="Roboto"/>
                <a:ea typeface="Roboto"/>
                <a:cs typeface="Roboto"/>
                <a:sym typeface="Roboto"/>
              </a:rPr>
              <a:t>Uma pessoa com autoridade máxima no sistema, responsável por administrar a plataforma. Esta é a única entidade capaz de aceitar as propostas de leilão feitas por participantes, devendo abri-los ao público caso as aceite. Pode também eliminar, sem necessitar de justificação, qualquer participante ou leilão do sistema.</a:t>
            </a:r>
            <a:endParaRPr sz="1350">
              <a:solidFill>
                <a:schemeClr val="dk1"/>
              </a:solidFill>
              <a:highlight>
                <a:srgbClr val="FFFFFF"/>
              </a:highlight>
              <a:latin typeface="Roboto"/>
              <a:ea typeface="Roboto"/>
              <a:cs typeface="Roboto"/>
              <a:sym typeface="Roboto"/>
            </a:endParaRPr>
          </a:p>
          <a:p>
            <a:pPr marL="0" lvl="0" indent="0" algn="l" rtl="0">
              <a:spcBef>
                <a:spcPts val="0"/>
              </a:spcBef>
              <a:spcAft>
                <a:spcPts val="1600"/>
              </a:spcAft>
              <a:buNone/>
            </a:pPr>
            <a:endParaRPr/>
          </a:p>
        </p:txBody>
      </p:sp>
      <p:pic>
        <p:nvPicPr>
          <p:cNvPr id="184" name="Google Shape;184;p27"/>
          <p:cNvPicPr preferRelativeResize="0"/>
          <p:nvPr/>
        </p:nvPicPr>
        <p:blipFill>
          <a:blip r:embed="rId3">
            <a:alphaModFix/>
          </a:blip>
          <a:stretch>
            <a:fillRect/>
          </a:stretch>
        </p:blipFill>
        <p:spPr>
          <a:xfrm>
            <a:off x="3207400" y="1569550"/>
            <a:ext cx="5777100" cy="452120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pt-PT" b="1">
                <a:highlight>
                  <a:srgbClr val="FFFFFF"/>
                </a:highlight>
                <a:latin typeface="Roboto"/>
                <a:ea typeface="Roboto"/>
                <a:cs typeface="Roboto"/>
                <a:sym typeface="Roboto"/>
              </a:rPr>
              <a:t>Submeter proposta de leilão</a:t>
            </a:r>
            <a:endParaRPr b="1">
              <a:latin typeface="Roboto"/>
              <a:ea typeface="Roboto"/>
              <a:cs typeface="Roboto"/>
              <a:sym typeface="Roboto"/>
            </a:endParaRPr>
          </a:p>
        </p:txBody>
      </p:sp>
      <p:sp>
        <p:nvSpPr>
          <p:cNvPr id="190" name="Google Shape;190;p28"/>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just" rtl="0">
              <a:spcBef>
                <a:spcPts val="0"/>
              </a:spcBef>
              <a:spcAft>
                <a:spcPts val="0"/>
              </a:spcAft>
              <a:buNone/>
            </a:pPr>
            <a:r>
              <a:rPr lang="pt-PT" sz="1250">
                <a:solidFill>
                  <a:schemeClr val="dk1"/>
                </a:solidFill>
                <a:highlight>
                  <a:srgbClr val="FFFFFF"/>
                </a:highlight>
                <a:latin typeface="Roboto"/>
                <a:ea typeface="Roboto"/>
                <a:cs typeface="Roboto"/>
                <a:sym typeface="Roboto"/>
              </a:rPr>
              <a:t>De forma a cumprir com um dos requisitos mais importantes do sistema, um participante pode submeter uma proposta de leilão que resulta no sistema criar uma instância de leilão com estatuto de Aprovado a False.</a:t>
            </a:r>
            <a:endParaRPr sz="1250">
              <a:solidFill>
                <a:schemeClr val="dk1"/>
              </a:solidFill>
              <a:highlight>
                <a:srgbClr val="FFFFFF"/>
              </a:highlight>
              <a:latin typeface="Roboto"/>
              <a:ea typeface="Roboto"/>
              <a:cs typeface="Roboto"/>
              <a:sym typeface="Roboto"/>
            </a:endParaRPr>
          </a:p>
          <a:p>
            <a:pPr marL="0" lvl="0" indent="0" algn="just" rtl="0">
              <a:spcBef>
                <a:spcPts val="0"/>
              </a:spcBef>
              <a:spcAft>
                <a:spcPts val="0"/>
              </a:spcAft>
              <a:buNone/>
            </a:pPr>
            <a:endParaRPr sz="1250">
              <a:solidFill>
                <a:schemeClr val="dk1"/>
              </a:solidFill>
              <a:highlight>
                <a:srgbClr val="FFFFFF"/>
              </a:highlight>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endParaRPr sz="1250">
              <a:solidFill>
                <a:schemeClr val="dk1"/>
              </a:solidFill>
              <a:highlight>
                <a:srgbClr val="FFFFFF"/>
              </a:highlight>
              <a:latin typeface="Roboto"/>
              <a:ea typeface="Roboto"/>
              <a:cs typeface="Roboto"/>
              <a:sym typeface="Roboto"/>
            </a:endParaRPr>
          </a:p>
          <a:p>
            <a:pPr marL="0" lvl="0" indent="0" algn="l" rtl="0">
              <a:spcBef>
                <a:spcPts val="0"/>
              </a:spcBef>
              <a:spcAft>
                <a:spcPts val="1600"/>
              </a:spcAft>
              <a:buNone/>
            </a:pPr>
            <a:endParaRPr/>
          </a:p>
        </p:txBody>
      </p:sp>
      <p:pic>
        <p:nvPicPr>
          <p:cNvPr id="191" name="Google Shape;191;p28"/>
          <p:cNvPicPr preferRelativeResize="0"/>
          <p:nvPr/>
        </p:nvPicPr>
        <p:blipFill>
          <a:blip r:embed="rId3">
            <a:alphaModFix/>
          </a:blip>
          <a:stretch>
            <a:fillRect/>
          </a:stretch>
        </p:blipFill>
        <p:spPr>
          <a:xfrm>
            <a:off x="2762038" y="2242325"/>
            <a:ext cx="6667924" cy="4150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pt-PT" b="1">
                <a:highlight>
                  <a:srgbClr val="FFFFFF"/>
                </a:highlight>
                <a:latin typeface="Roboto"/>
                <a:ea typeface="Roboto"/>
                <a:cs typeface="Roboto"/>
                <a:sym typeface="Roboto"/>
              </a:rPr>
              <a:t>Faz licitação</a:t>
            </a:r>
            <a:endParaRPr b="1">
              <a:latin typeface="Roboto"/>
              <a:ea typeface="Roboto"/>
              <a:cs typeface="Roboto"/>
              <a:sym typeface="Roboto"/>
            </a:endParaRPr>
          </a:p>
        </p:txBody>
      </p:sp>
      <p:sp>
        <p:nvSpPr>
          <p:cNvPr id="197" name="Google Shape;197;p29"/>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just" rtl="0">
              <a:spcBef>
                <a:spcPts val="0"/>
              </a:spcBef>
              <a:spcAft>
                <a:spcPts val="0"/>
              </a:spcAft>
              <a:buNone/>
            </a:pPr>
            <a:r>
              <a:rPr lang="pt-PT" sz="1250">
                <a:solidFill>
                  <a:schemeClr val="dk1"/>
                </a:solidFill>
                <a:highlight>
                  <a:srgbClr val="FFFFFF"/>
                </a:highlight>
                <a:latin typeface="Roboto"/>
                <a:ea typeface="Roboto"/>
                <a:cs typeface="Roboto"/>
                <a:sym typeface="Roboto"/>
              </a:rPr>
              <a:t>Apesar de ser uma interação muito simples, achamos relevante especificar o caso de uso para quando um utilizador faz uma licitação. É inserido um valor e cabe ao sistema verificar se este é válido e guardar a informação. A única exceção ocorre quando o valor introduzido na licitação não é superior à licitação atual mais o valor mínimo de diferença estabelecido pelo proponente do leilão.</a:t>
            </a:r>
            <a:endParaRPr sz="125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50">
              <a:solidFill>
                <a:schemeClr val="dk1"/>
              </a:solidFill>
              <a:highlight>
                <a:srgbClr val="FFFFFF"/>
              </a:highlight>
              <a:latin typeface="Roboto"/>
              <a:ea typeface="Roboto"/>
              <a:cs typeface="Roboto"/>
              <a:sym typeface="Roboto"/>
            </a:endParaRPr>
          </a:p>
          <a:p>
            <a:pPr marL="0" lvl="0" indent="0" algn="l" rtl="0">
              <a:spcBef>
                <a:spcPts val="0"/>
              </a:spcBef>
              <a:spcAft>
                <a:spcPts val="1600"/>
              </a:spcAft>
              <a:buNone/>
            </a:pPr>
            <a:endParaRPr/>
          </a:p>
        </p:txBody>
      </p:sp>
      <p:pic>
        <p:nvPicPr>
          <p:cNvPr id="198" name="Google Shape;198;p29"/>
          <p:cNvPicPr preferRelativeResize="0"/>
          <p:nvPr/>
        </p:nvPicPr>
        <p:blipFill>
          <a:blip r:embed="rId3">
            <a:alphaModFix/>
          </a:blip>
          <a:stretch>
            <a:fillRect/>
          </a:stretch>
        </p:blipFill>
        <p:spPr>
          <a:xfrm>
            <a:off x="981075" y="2390900"/>
            <a:ext cx="10229850" cy="3590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pt-PT" b="1">
                <a:latin typeface="Roboto"/>
                <a:ea typeface="Roboto"/>
                <a:cs typeface="Roboto"/>
                <a:sym typeface="Roboto"/>
              </a:rPr>
              <a:t>Criar Artigo</a:t>
            </a:r>
            <a:endParaRPr b="1">
              <a:latin typeface="Roboto"/>
              <a:ea typeface="Roboto"/>
              <a:cs typeface="Roboto"/>
              <a:sym typeface="Roboto"/>
            </a:endParaRPr>
          </a:p>
        </p:txBody>
      </p:sp>
      <p:sp>
        <p:nvSpPr>
          <p:cNvPr id="204" name="Google Shape;204;p30"/>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just" rtl="0">
              <a:spcBef>
                <a:spcPts val="0"/>
              </a:spcBef>
              <a:spcAft>
                <a:spcPts val="0"/>
              </a:spcAft>
              <a:buNone/>
            </a:pPr>
            <a:r>
              <a:rPr lang="pt-PT" sz="1250">
                <a:solidFill>
                  <a:schemeClr val="dk1"/>
                </a:solidFill>
                <a:highlight>
                  <a:srgbClr val="FFFFFF"/>
                </a:highlight>
                <a:latin typeface="Roboto"/>
                <a:ea typeface="Roboto"/>
                <a:cs typeface="Roboto"/>
                <a:sym typeface="Roboto"/>
              </a:rPr>
              <a:t>Neste caso de uso é descrita a forma como um utilizador pode criar um artigo. </a:t>
            </a:r>
            <a:endParaRPr sz="1250">
              <a:solidFill>
                <a:schemeClr val="dk1"/>
              </a:solidFill>
              <a:highlight>
                <a:srgbClr val="FFFFFF"/>
              </a:highlight>
              <a:latin typeface="Roboto"/>
              <a:ea typeface="Roboto"/>
              <a:cs typeface="Roboto"/>
              <a:sym typeface="Roboto"/>
            </a:endParaRPr>
          </a:p>
          <a:p>
            <a:pPr marL="0" lvl="0" indent="0" algn="just" rtl="0">
              <a:spcBef>
                <a:spcPts val="0"/>
              </a:spcBef>
              <a:spcAft>
                <a:spcPts val="0"/>
              </a:spcAft>
              <a:buNone/>
            </a:pPr>
            <a:r>
              <a:rPr lang="pt-PT" sz="1250">
                <a:solidFill>
                  <a:schemeClr val="dk1"/>
                </a:solidFill>
                <a:highlight>
                  <a:srgbClr val="FFFFFF"/>
                </a:highlight>
                <a:latin typeface="Roboto"/>
                <a:ea typeface="Roboto"/>
                <a:cs typeface="Roboto"/>
                <a:sym typeface="Roboto"/>
              </a:rPr>
              <a:t>Cabe ao sistema guardar a informação desse artigo e verificar se foi inserido um comprovativo.</a:t>
            </a:r>
            <a:endParaRPr sz="1250">
              <a:solidFill>
                <a:schemeClr val="dk1"/>
              </a:solidFill>
              <a:highlight>
                <a:srgbClr val="FFFFFF"/>
              </a:highlight>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endParaRPr sz="1250">
              <a:solidFill>
                <a:schemeClr val="dk1"/>
              </a:solidFill>
              <a:highlight>
                <a:srgbClr val="FFFFFF"/>
              </a:highlight>
              <a:latin typeface="Roboto"/>
              <a:ea typeface="Roboto"/>
              <a:cs typeface="Roboto"/>
              <a:sym typeface="Roboto"/>
            </a:endParaRPr>
          </a:p>
          <a:p>
            <a:pPr marL="0" lvl="0" indent="0" algn="l" rtl="0">
              <a:spcBef>
                <a:spcPts val="0"/>
              </a:spcBef>
              <a:spcAft>
                <a:spcPts val="1600"/>
              </a:spcAft>
              <a:buNone/>
            </a:pPr>
            <a:endParaRPr sz="1250">
              <a:latin typeface="Roboto"/>
              <a:ea typeface="Roboto"/>
              <a:cs typeface="Roboto"/>
              <a:sym typeface="Roboto"/>
            </a:endParaRPr>
          </a:p>
        </p:txBody>
      </p:sp>
      <p:pic>
        <p:nvPicPr>
          <p:cNvPr id="205" name="Google Shape;205;p30"/>
          <p:cNvPicPr preferRelativeResize="0"/>
          <p:nvPr/>
        </p:nvPicPr>
        <p:blipFill>
          <a:blip r:embed="rId3">
            <a:alphaModFix/>
          </a:blip>
          <a:stretch>
            <a:fillRect/>
          </a:stretch>
        </p:blipFill>
        <p:spPr>
          <a:xfrm>
            <a:off x="1096512" y="2151575"/>
            <a:ext cx="9998874" cy="4152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415600" y="593375"/>
            <a:ext cx="4100700" cy="12753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pt-PT" b="1">
                <a:latin typeface="Roboto"/>
                <a:ea typeface="Roboto"/>
                <a:cs typeface="Roboto"/>
                <a:sym typeface="Roboto"/>
              </a:rPr>
              <a:t>MODELO LÓGICO DA BASE DE DADOS</a:t>
            </a:r>
            <a:endParaRPr b="1">
              <a:latin typeface="Roboto"/>
              <a:ea typeface="Roboto"/>
              <a:cs typeface="Roboto"/>
              <a:sym typeface="Roboto"/>
            </a:endParaRPr>
          </a:p>
        </p:txBody>
      </p:sp>
      <p:pic>
        <p:nvPicPr>
          <p:cNvPr id="211" name="Google Shape;211;p31"/>
          <p:cNvPicPr preferRelativeResize="0"/>
          <p:nvPr/>
        </p:nvPicPr>
        <p:blipFill rotWithShape="1">
          <a:blip r:embed="rId3">
            <a:alphaModFix/>
          </a:blip>
          <a:srcRect/>
          <a:stretch/>
        </p:blipFill>
        <p:spPr>
          <a:xfrm>
            <a:off x="4423875" y="0"/>
            <a:ext cx="7675808" cy="6858000"/>
          </a:xfrm>
          <a:prstGeom prst="rect">
            <a:avLst/>
          </a:prstGeom>
          <a:noFill/>
          <a:ln>
            <a:noFill/>
          </a:ln>
        </p:spPr>
      </p:pic>
      <p:sp>
        <p:nvSpPr>
          <p:cNvPr id="212" name="Google Shape;212;p31"/>
          <p:cNvSpPr txBox="1">
            <a:spLocks noGrp="1"/>
          </p:cNvSpPr>
          <p:nvPr>
            <p:ph type="body" idx="1"/>
          </p:nvPr>
        </p:nvSpPr>
        <p:spPr>
          <a:xfrm>
            <a:off x="415600" y="1986050"/>
            <a:ext cx="4100700" cy="4105800"/>
          </a:xfrm>
          <a:prstGeom prst="rect">
            <a:avLst/>
          </a:prstGeom>
          <a:noFill/>
          <a:ln>
            <a:noFill/>
          </a:ln>
        </p:spPr>
        <p:txBody>
          <a:bodyPr spcFirstLastPara="1" wrap="square" lIns="121900" tIns="121900" rIns="121900" bIns="121900" anchor="t" anchorCtr="0">
            <a:normAutofit lnSpcReduction="10000"/>
          </a:bodyPr>
          <a:lstStyle/>
          <a:p>
            <a:pPr marL="457200" lvl="0" indent="0" algn="l" rtl="0">
              <a:spcBef>
                <a:spcPts val="0"/>
              </a:spcBef>
              <a:spcAft>
                <a:spcPts val="0"/>
              </a:spcAft>
              <a:buNone/>
            </a:pPr>
            <a:r>
              <a:rPr lang="pt-PT" sz="1700" b="1">
                <a:solidFill>
                  <a:schemeClr val="dk1"/>
                </a:solidFill>
                <a:highlight>
                  <a:srgbClr val="FFFFFF"/>
                </a:highlight>
                <a:latin typeface="Roboto"/>
                <a:ea typeface="Roboto"/>
                <a:cs typeface="Roboto"/>
                <a:sym typeface="Roboto"/>
              </a:rPr>
              <a:t>Entidades:</a:t>
            </a:r>
            <a:endParaRPr sz="1700" b="1">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Participante</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Licitação</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Administrador</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Leilão</a:t>
            </a:r>
            <a:endParaRPr sz="1700">
              <a:solidFill>
                <a:schemeClr val="dk1"/>
              </a:solidFill>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Lote de Artigos</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Artigo </a:t>
            </a:r>
            <a:endParaRPr sz="1700">
              <a:solidFill>
                <a:schemeClr val="dk1"/>
              </a:solidFill>
              <a:highlight>
                <a:srgbClr val="FFFFFF"/>
              </a:highlight>
              <a:latin typeface="Roboto"/>
              <a:ea typeface="Roboto"/>
              <a:cs typeface="Roboto"/>
              <a:sym typeface="Roboto"/>
            </a:endParaRPr>
          </a:p>
          <a:p>
            <a:pPr marL="457200" lvl="0" indent="0" algn="l" rtl="0">
              <a:spcBef>
                <a:spcPts val="0"/>
              </a:spcBef>
              <a:spcAft>
                <a:spcPts val="0"/>
              </a:spcAft>
              <a:buNone/>
            </a:pPr>
            <a:endParaRPr sz="1700">
              <a:solidFill>
                <a:schemeClr val="dk1"/>
              </a:solidFill>
              <a:highlight>
                <a:srgbClr val="FFFFFF"/>
              </a:highlight>
              <a:latin typeface="Roboto"/>
              <a:ea typeface="Roboto"/>
              <a:cs typeface="Roboto"/>
              <a:sym typeface="Roboto"/>
            </a:endParaRPr>
          </a:p>
          <a:p>
            <a:pPr marL="457200" lvl="0" indent="0" algn="l" rtl="0">
              <a:spcBef>
                <a:spcPts val="0"/>
              </a:spcBef>
              <a:spcAft>
                <a:spcPts val="0"/>
              </a:spcAft>
              <a:buNone/>
            </a:pPr>
            <a:r>
              <a:rPr lang="pt-PT" sz="1700" b="1">
                <a:solidFill>
                  <a:schemeClr val="dk1"/>
                </a:solidFill>
                <a:highlight>
                  <a:srgbClr val="FFFFFF"/>
                </a:highlight>
                <a:latin typeface="Roboto"/>
                <a:ea typeface="Roboto"/>
                <a:cs typeface="Roboto"/>
                <a:sym typeface="Roboto"/>
              </a:rPr>
              <a:t>Subentidades:</a:t>
            </a:r>
            <a:endParaRPr sz="1700" b="1">
              <a:solidFill>
                <a:schemeClr val="dk1"/>
              </a:solidFill>
              <a:highlight>
                <a:srgbClr val="FFFFFF"/>
              </a:highlight>
              <a:latin typeface="Roboto"/>
              <a:ea typeface="Roboto"/>
              <a:cs typeface="Roboto"/>
              <a:sym typeface="Roboto"/>
            </a:endParaRPr>
          </a:p>
          <a:p>
            <a:pPr marL="914400" lvl="1"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Jóia</a:t>
            </a:r>
            <a:endParaRPr sz="1700">
              <a:solidFill>
                <a:schemeClr val="dk1"/>
              </a:solidFill>
              <a:highlight>
                <a:srgbClr val="FFFFFF"/>
              </a:highlight>
              <a:latin typeface="Roboto"/>
              <a:ea typeface="Roboto"/>
              <a:cs typeface="Roboto"/>
              <a:sym typeface="Roboto"/>
            </a:endParaRPr>
          </a:p>
          <a:p>
            <a:pPr marL="914400" lvl="1"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Quadro</a:t>
            </a:r>
            <a:endParaRPr sz="1700">
              <a:solidFill>
                <a:schemeClr val="dk1"/>
              </a:solidFill>
              <a:highlight>
                <a:srgbClr val="FFFFFF"/>
              </a:highlight>
              <a:latin typeface="Roboto"/>
              <a:ea typeface="Roboto"/>
              <a:cs typeface="Roboto"/>
              <a:sym typeface="Roboto"/>
            </a:endParaRPr>
          </a:p>
          <a:p>
            <a:pPr marL="914400" lvl="1"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Livro.</a:t>
            </a:r>
            <a:endParaRPr sz="1700">
              <a:solidFill>
                <a:schemeClr val="dk1"/>
              </a:solidFill>
              <a:latin typeface="Roboto"/>
              <a:ea typeface="Roboto"/>
              <a:cs typeface="Roboto"/>
              <a:sym typeface="Roboto"/>
            </a:endParaRPr>
          </a:p>
          <a:p>
            <a:pPr marL="0" lvl="0" indent="0" algn="l"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pt-PT" sz="3330" b="1">
                <a:latin typeface="Roboto"/>
                <a:ea typeface="Roboto"/>
                <a:cs typeface="Roboto"/>
                <a:sym typeface="Roboto"/>
              </a:rPr>
              <a:t>INTERFACES DO SISTEMA</a:t>
            </a:r>
            <a:endParaRPr sz="3330" b="1">
              <a:latin typeface="Roboto"/>
              <a:ea typeface="Roboto"/>
              <a:cs typeface="Roboto"/>
              <a:sym typeface="Roboto"/>
            </a:endParaRPr>
          </a:p>
        </p:txBody>
      </p:sp>
      <p:pic>
        <p:nvPicPr>
          <p:cNvPr id="218" name="Google Shape;218;p32"/>
          <p:cNvPicPr preferRelativeResize="0"/>
          <p:nvPr/>
        </p:nvPicPr>
        <p:blipFill>
          <a:blip r:embed="rId3">
            <a:alphaModFix/>
          </a:blip>
          <a:stretch>
            <a:fillRect/>
          </a:stretch>
        </p:blipFill>
        <p:spPr>
          <a:xfrm>
            <a:off x="263025" y="1547850"/>
            <a:ext cx="3829959" cy="2563525"/>
          </a:xfrm>
          <a:prstGeom prst="rect">
            <a:avLst/>
          </a:prstGeom>
          <a:noFill/>
          <a:ln>
            <a:noFill/>
          </a:ln>
        </p:spPr>
      </p:pic>
      <p:pic>
        <p:nvPicPr>
          <p:cNvPr id="219" name="Google Shape;219;p32"/>
          <p:cNvPicPr preferRelativeResize="0"/>
          <p:nvPr/>
        </p:nvPicPr>
        <p:blipFill>
          <a:blip r:embed="rId4">
            <a:alphaModFix/>
          </a:blip>
          <a:stretch>
            <a:fillRect/>
          </a:stretch>
        </p:blipFill>
        <p:spPr>
          <a:xfrm>
            <a:off x="4273025" y="1547850"/>
            <a:ext cx="3794344" cy="2563525"/>
          </a:xfrm>
          <a:prstGeom prst="rect">
            <a:avLst/>
          </a:prstGeom>
          <a:noFill/>
          <a:ln>
            <a:noFill/>
          </a:ln>
        </p:spPr>
      </p:pic>
      <p:pic>
        <p:nvPicPr>
          <p:cNvPr id="220" name="Google Shape;220;p32"/>
          <p:cNvPicPr preferRelativeResize="0"/>
          <p:nvPr/>
        </p:nvPicPr>
        <p:blipFill>
          <a:blip r:embed="rId5">
            <a:alphaModFix/>
          </a:blip>
          <a:stretch>
            <a:fillRect/>
          </a:stretch>
        </p:blipFill>
        <p:spPr>
          <a:xfrm>
            <a:off x="8247425" y="1547862"/>
            <a:ext cx="3793029" cy="2563524"/>
          </a:xfrm>
          <a:prstGeom prst="rect">
            <a:avLst/>
          </a:prstGeom>
          <a:noFill/>
          <a:ln>
            <a:noFill/>
          </a:ln>
        </p:spPr>
      </p:pic>
      <p:pic>
        <p:nvPicPr>
          <p:cNvPr id="221" name="Google Shape;221;p32"/>
          <p:cNvPicPr preferRelativeResize="0"/>
          <p:nvPr/>
        </p:nvPicPr>
        <p:blipFill>
          <a:blip r:embed="rId6">
            <a:alphaModFix/>
          </a:blip>
          <a:stretch>
            <a:fillRect/>
          </a:stretch>
        </p:blipFill>
        <p:spPr>
          <a:xfrm>
            <a:off x="4261600" y="4348675"/>
            <a:ext cx="3793027" cy="2379224"/>
          </a:xfrm>
          <a:prstGeom prst="rect">
            <a:avLst/>
          </a:prstGeom>
          <a:noFill/>
          <a:ln>
            <a:noFill/>
          </a:ln>
        </p:spPr>
      </p:pic>
      <p:pic>
        <p:nvPicPr>
          <p:cNvPr id="222" name="Google Shape;222;p32"/>
          <p:cNvPicPr preferRelativeResize="0"/>
          <p:nvPr/>
        </p:nvPicPr>
        <p:blipFill>
          <a:blip r:embed="rId7">
            <a:alphaModFix/>
          </a:blip>
          <a:stretch>
            <a:fillRect/>
          </a:stretch>
        </p:blipFill>
        <p:spPr>
          <a:xfrm>
            <a:off x="8247425" y="4348675"/>
            <a:ext cx="3793027" cy="2379224"/>
          </a:xfrm>
          <a:prstGeom prst="rect">
            <a:avLst/>
          </a:prstGeom>
          <a:noFill/>
          <a:ln>
            <a:noFill/>
          </a:ln>
        </p:spPr>
      </p:pic>
      <p:pic>
        <p:nvPicPr>
          <p:cNvPr id="223" name="Google Shape;223;p32"/>
          <p:cNvPicPr preferRelativeResize="0"/>
          <p:nvPr/>
        </p:nvPicPr>
        <p:blipFill>
          <a:blip r:embed="rId8">
            <a:alphaModFix/>
          </a:blip>
          <a:stretch>
            <a:fillRect/>
          </a:stretch>
        </p:blipFill>
        <p:spPr>
          <a:xfrm>
            <a:off x="274450" y="4348675"/>
            <a:ext cx="3794352" cy="2379224"/>
          </a:xfrm>
          <a:prstGeom prst="rect">
            <a:avLst/>
          </a:prstGeom>
          <a:noFill/>
          <a:ln>
            <a:noFill/>
          </a:ln>
        </p:spPr>
      </p:pic>
      <p:cxnSp>
        <p:nvCxnSpPr>
          <p:cNvPr id="224" name="Google Shape;224;p32"/>
          <p:cNvCxnSpPr>
            <a:stCxn id="218" idx="2"/>
            <a:endCxn id="223" idx="0"/>
          </p:cNvCxnSpPr>
          <p:nvPr/>
        </p:nvCxnSpPr>
        <p:spPr>
          <a:xfrm flipH="1">
            <a:off x="2171705" y="4111375"/>
            <a:ext cx="6300" cy="237300"/>
          </a:xfrm>
          <a:prstGeom prst="straightConnector1">
            <a:avLst/>
          </a:prstGeom>
          <a:noFill/>
          <a:ln w="9525" cap="flat" cmpd="sng">
            <a:solidFill>
              <a:schemeClr val="dk2"/>
            </a:solidFill>
            <a:prstDash val="solid"/>
            <a:round/>
            <a:headEnd type="none" w="med" len="med"/>
            <a:tailEnd type="triangle" w="med" len="med"/>
          </a:ln>
        </p:spPr>
      </p:cxnSp>
      <p:cxnSp>
        <p:nvCxnSpPr>
          <p:cNvPr id="225" name="Google Shape;225;p32"/>
          <p:cNvCxnSpPr>
            <a:stCxn id="219" idx="2"/>
            <a:endCxn id="221" idx="0"/>
          </p:cNvCxnSpPr>
          <p:nvPr/>
        </p:nvCxnSpPr>
        <p:spPr>
          <a:xfrm flipH="1">
            <a:off x="6158197" y="4111374"/>
            <a:ext cx="12000" cy="237300"/>
          </a:xfrm>
          <a:prstGeom prst="straightConnector1">
            <a:avLst/>
          </a:prstGeom>
          <a:noFill/>
          <a:ln w="9525" cap="flat" cmpd="sng">
            <a:solidFill>
              <a:schemeClr val="dk2"/>
            </a:solidFill>
            <a:prstDash val="solid"/>
            <a:round/>
            <a:headEnd type="none" w="med" len="med"/>
            <a:tailEnd type="triangle" w="med" len="med"/>
          </a:ln>
        </p:spPr>
      </p:cxnSp>
      <p:cxnSp>
        <p:nvCxnSpPr>
          <p:cNvPr id="226" name="Google Shape;226;p32"/>
          <p:cNvCxnSpPr/>
          <p:nvPr/>
        </p:nvCxnSpPr>
        <p:spPr>
          <a:xfrm flipH="1">
            <a:off x="10138222" y="4111374"/>
            <a:ext cx="12000" cy="237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pt-PT" sz="3330" b="1">
                <a:latin typeface="Roboto"/>
                <a:ea typeface="Roboto"/>
                <a:cs typeface="Roboto"/>
                <a:sym typeface="Roboto"/>
              </a:rPr>
              <a:t>INTERFACES DO SISTEMA</a:t>
            </a:r>
            <a:endParaRPr sz="3330" b="1">
              <a:latin typeface="Roboto"/>
              <a:ea typeface="Roboto"/>
              <a:cs typeface="Roboto"/>
              <a:sym typeface="Roboto"/>
            </a:endParaRPr>
          </a:p>
        </p:txBody>
      </p:sp>
      <p:pic>
        <p:nvPicPr>
          <p:cNvPr id="232" name="Google Shape;232;p33"/>
          <p:cNvPicPr preferRelativeResize="0"/>
          <p:nvPr/>
        </p:nvPicPr>
        <p:blipFill>
          <a:blip r:embed="rId3">
            <a:alphaModFix/>
          </a:blip>
          <a:stretch>
            <a:fillRect/>
          </a:stretch>
        </p:blipFill>
        <p:spPr>
          <a:xfrm>
            <a:off x="263075" y="1356863"/>
            <a:ext cx="3829950" cy="2571773"/>
          </a:xfrm>
          <a:prstGeom prst="rect">
            <a:avLst/>
          </a:prstGeom>
          <a:noFill/>
          <a:ln>
            <a:noFill/>
          </a:ln>
        </p:spPr>
      </p:pic>
      <p:pic>
        <p:nvPicPr>
          <p:cNvPr id="233" name="Google Shape;233;p33"/>
          <p:cNvPicPr preferRelativeResize="0"/>
          <p:nvPr/>
        </p:nvPicPr>
        <p:blipFill>
          <a:blip r:embed="rId4">
            <a:alphaModFix/>
          </a:blip>
          <a:stretch>
            <a:fillRect/>
          </a:stretch>
        </p:blipFill>
        <p:spPr>
          <a:xfrm>
            <a:off x="4245175" y="1361458"/>
            <a:ext cx="3794324" cy="2562603"/>
          </a:xfrm>
          <a:prstGeom prst="rect">
            <a:avLst/>
          </a:prstGeom>
          <a:noFill/>
          <a:ln>
            <a:noFill/>
          </a:ln>
        </p:spPr>
      </p:pic>
      <p:pic>
        <p:nvPicPr>
          <p:cNvPr id="234" name="Google Shape;234;p33"/>
          <p:cNvPicPr preferRelativeResize="0"/>
          <p:nvPr/>
        </p:nvPicPr>
        <p:blipFill>
          <a:blip r:embed="rId5">
            <a:alphaModFix/>
          </a:blip>
          <a:stretch>
            <a:fillRect/>
          </a:stretch>
        </p:blipFill>
        <p:spPr>
          <a:xfrm>
            <a:off x="8191650" y="1361450"/>
            <a:ext cx="3875576" cy="2562599"/>
          </a:xfrm>
          <a:prstGeom prst="rect">
            <a:avLst/>
          </a:prstGeom>
          <a:noFill/>
          <a:ln>
            <a:noFill/>
          </a:ln>
        </p:spPr>
      </p:pic>
      <p:pic>
        <p:nvPicPr>
          <p:cNvPr id="235" name="Google Shape;235;p33"/>
          <p:cNvPicPr preferRelativeResize="0"/>
          <p:nvPr/>
        </p:nvPicPr>
        <p:blipFill>
          <a:blip r:embed="rId6">
            <a:alphaModFix/>
          </a:blip>
          <a:stretch>
            <a:fillRect/>
          </a:stretch>
        </p:blipFill>
        <p:spPr>
          <a:xfrm>
            <a:off x="281525" y="4280750"/>
            <a:ext cx="3793027" cy="2300875"/>
          </a:xfrm>
          <a:prstGeom prst="rect">
            <a:avLst/>
          </a:prstGeom>
          <a:noFill/>
          <a:ln>
            <a:noFill/>
          </a:ln>
        </p:spPr>
      </p:pic>
      <p:pic>
        <p:nvPicPr>
          <p:cNvPr id="236" name="Google Shape;236;p33"/>
          <p:cNvPicPr preferRelativeResize="0"/>
          <p:nvPr/>
        </p:nvPicPr>
        <p:blipFill>
          <a:blip r:embed="rId7">
            <a:alphaModFix/>
          </a:blip>
          <a:stretch>
            <a:fillRect/>
          </a:stretch>
        </p:blipFill>
        <p:spPr>
          <a:xfrm>
            <a:off x="4245175" y="4280750"/>
            <a:ext cx="3794323" cy="2300875"/>
          </a:xfrm>
          <a:prstGeom prst="rect">
            <a:avLst/>
          </a:prstGeom>
          <a:noFill/>
          <a:ln>
            <a:noFill/>
          </a:ln>
        </p:spPr>
      </p:pic>
      <p:cxnSp>
        <p:nvCxnSpPr>
          <p:cNvPr id="237" name="Google Shape;237;p33"/>
          <p:cNvCxnSpPr>
            <a:stCxn id="233" idx="2"/>
            <a:endCxn id="236" idx="0"/>
          </p:cNvCxnSpPr>
          <p:nvPr/>
        </p:nvCxnSpPr>
        <p:spPr>
          <a:xfrm>
            <a:off x="6142336" y="3924062"/>
            <a:ext cx="0" cy="356700"/>
          </a:xfrm>
          <a:prstGeom prst="straightConnector1">
            <a:avLst/>
          </a:prstGeom>
          <a:noFill/>
          <a:ln w="9525" cap="flat" cmpd="sng">
            <a:solidFill>
              <a:schemeClr val="dk2"/>
            </a:solidFill>
            <a:prstDash val="solid"/>
            <a:round/>
            <a:headEnd type="none" w="med" len="med"/>
            <a:tailEnd type="triangle" w="med" len="med"/>
          </a:ln>
        </p:spPr>
      </p:cxnSp>
      <p:cxnSp>
        <p:nvCxnSpPr>
          <p:cNvPr id="238" name="Google Shape;238;p33"/>
          <p:cNvCxnSpPr>
            <a:stCxn id="232" idx="2"/>
            <a:endCxn id="235" idx="0"/>
          </p:cNvCxnSpPr>
          <p:nvPr/>
        </p:nvCxnSpPr>
        <p:spPr>
          <a:xfrm>
            <a:off x="2178050" y="3928636"/>
            <a:ext cx="0" cy="352200"/>
          </a:xfrm>
          <a:prstGeom prst="straightConnector1">
            <a:avLst/>
          </a:prstGeom>
          <a:noFill/>
          <a:ln w="9525" cap="flat" cmpd="sng">
            <a:solidFill>
              <a:schemeClr val="dk2"/>
            </a:solidFill>
            <a:prstDash val="solid"/>
            <a:round/>
            <a:headEnd type="none" w="med" len="med"/>
            <a:tailEnd type="triangle" w="med" len="med"/>
          </a:ln>
        </p:spPr>
      </p:cxnSp>
      <p:pic>
        <p:nvPicPr>
          <p:cNvPr id="239" name="Google Shape;239;p33"/>
          <p:cNvPicPr preferRelativeResize="0"/>
          <p:nvPr/>
        </p:nvPicPr>
        <p:blipFill>
          <a:blip r:embed="rId8">
            <a:alphaModFix/>
          </a:blip>
          <a:stretch>
            <a:fillRect/>
          </a:stretch>
        </p:blipFill>
        <p:spPr>
          <a:xfrm>
            <a:off x="8210125" y="4280824"/>
            <a:ext cx="3847699" cy="2300875"/>
          </a:xfrm>
          <a:prstGeom prst="rect">
            <a:avLst/>
          </a:prstGeom>
          <a:noFill/>
          <a:ln>
            <a:noFill/>
          </a:ln>
        </p:spPr>
      </p:pic>
      <p:cxnSp>
        <p:nvCxnSpPr>
          <p:cNvPr id="240" name="Google Shape;240;p33"/>
          <p:cNvCxnSpPr>
            <a:stCxn id="234" idx="2"/>
            <a:endCxn id="239" idx="0"/>
          </p:cNvCxnSpPr>
          <p:nvPr/>
        </p:nvCxnSpPr>
        <p:spPr>
          <a:xfrm>
            <a:off x="10129438" y="3924049"/>
            <a:ext cx="4500" cy="356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a:blip r:embed="rId3">
            <a:alphaModFix amt="28000"/>
          </a:blip>
          <a:stretch>
            <a:fillRect/>
          </a:stretch>
        </p:blipFill>
        <p:spPr>
          <a:xfrm>
            <a:off x="0" y="0"/>
            <a:ext cx="12192000" cy="6858000"/>
          </a:xfrm>
          <a:prstGeom prst="rect">
            <a:avLst/>
          </a:prstGeom>
          <a:noFill/>
          <a:ln>
            <a:noFill/>
          </a:ln>
        </p:spPr>
      </p:pic>
      <p:sp>
        <p:nvSpPr>
          <p:cNvPr id="81" name="Google Shape;81;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pt-PT" b="1">
                <a:latin typeface="Roboto"/>
                <a:ea typeface="Roboto"/>
                <a:cs typeface="Roboto"/>
                <a:sym typeface="Roboto"/>
              </a:rPr>
              <a:t>ÍNDICE</a:t>
            </a:r>
            <a:endParaRPr b="1">
              <a:latin typeface="Roboto"/>
              <a:ea typeface="Roboto"/>
              <a:cs typeface="Roboto"/>
              <a:sym typeface="Roboto"/>
            </a:endParaRPr>
          </a:p>
        </p:txBody>
      </p:sp>
      <p:sp>
        <p:nvSpPr>
          <p:cNvPr id="82" name="Google Shape;82;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77800" lvl="0" indent="0" algn="l" rtl="0">
              <a:lnSpc>
                <a:spcPct val="90000"/>
              </a:lnSpc>
              <a:spcBef>
                <a:spcPts val="0"/>
              </a:spcBef>
              <a:spcAft>
                <a:spcPts val="0"/>
              </a:spcAft>
              <a:buClr>
                <a:schemeClr val="dk1"/>
              </a:buClr>
              <a:buSzPts val="2800"/>
              <a:buNone/>
            </a:pPr>
            <a:r>
              <a:rPr lang="pt-PT" u="sng">
                <a:solidFill>
                  <a:schemeClr val="hlink"/>
                </a:solidFill>
                <a:latin typeface="Roboto"/>
                <a:ea typeface="Roboto"/>
                <a:cs typeface="Roboto"/>
                <a:sym typeface="Roboto"/>
                <a:hlinkClick r:id="rId4" action="ppaction://hlinksldjump"/>
              </a:rPr>
              <a:t>Definição de sistema</a:t>
            </a:r>
            <a:endParaRPr>
              <a:latin typeface="Roboto"/>
              <a:ea typeface="Roboto"/>
              <a:cs typeface="Roboto"/>
              <a:sym typeface="Roboto"/>
            </a:endParaRPr>
          </a:p>
          <a:p>
            <a:pPr marL="177800" lvl="0" indent="0" algn="l" rtl="0">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r:id="rId5" action="ppaction://hlinksldjump"/>
              </a:rPr>
              <a:t>Levantamento e análise de requisitos</a:t>
            </a:r>
            <a:endParaRPr>
              <a:solidFill>
                <a:schemeClr val="dk1"/>
              </a:solidFill>
              <a:latin typeface="Roboto"/>
              <a:ea typeface="Roboto"/>
              <a:cs typeface="Roboto"/>
              <a:sym typeface="Roboto"/>
            </a:endParaRPr>
          </a:p>
          <a:p>
            <a:pPr marL="177800" lvl="0" indent="0" algn="l" rtl="0">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r:id="rId6" action="ppaction://hlinksldjump"/>
              </a:rPr>
              <a:t>Plano de execução</a:t>
            </a:r>
            <a:endParaRPr>
              <a:latin typeface="Roboto"/>
              <a:ea typeface="Roboto"/>
              <a:cs typeface="Roboto"/>
              <a:sym typeface="Roboto"/>
            </a:endParaRPr>
          </a:p>
          <a:p>
            <a:pPr marL="177800" lvl="0" indent="0" algn="l" rtl="0">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r:id="rId7" action="ppaction://hlinksldjump"/>
              </a:rPr>
              <a:t>Modelo de domínio</a:t>
            </a:r>
            <a:endParaRPr>
              <a:solidFill>
                <a:schemeClr val="dk1"/>
              </a:solidFill>
              <a:latin typeface="Roboto"/>
              <a:ea typeface="Roboto"/>
              <a:cs typeface="Roboto"/>
              <a:sym typeface="Roboto"/>
            </a:endParaRPr>
          </a:p>
          <a:p>
            <a:pPr marL="177800" lvl="0" indent="0" algn="l" rtl="0">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r:id="rId8" action="ppaction://hlinksldjump"/>
              </a:rPr>
              <a:t>Diagrama de use cases</a:t>
            </a:r>
            <a:endParaRPr>
              <a:solidFill>
                <a:schemeClr val="dk1"/>
              </a:solidFill>
              <a:latin typeface="Roboto"/>
              <a:ea typeface="Roboto"/>
              <a:cs typeface="Roboto"/>
              <a:sym typeface="Roboto"/>
            </a:endParaRPr>
          </a:p>
          <a:p>
            <a:pPr marL="177800" lvl="0" indent="0" algn="l" rtl="0">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r:id="rId9" action="ppaction://hlinksldjump"/>
              </a:rPr>
              <a:t>Modelo lógico da base de dados</a:t>
            </a:r>
            <a:endParaRPr>
              <a:latin typeface="Roboto"/>
              <a:ea typeface="Roboto"/>
              <a:cs typeface="Roboto"/>
              <a:sym typeface="Roboto"/>
            </a:endParaRPr>
          </a:p>
          <a:p>
            <a:pPr marL="177800" lvl="0" indent="0" algn="l" rtl="0">
              <a:lnSpc>
                <a:spcPct val="90000"/>
              </a:lnSpc>
              <a:spcBef>
                <a:spcPts val="1600"/>
              </a:spcBef>
              <a:spcAft>
                <a:spcPts val="0"/>
              </a:spcAft>
              <a:buClr>
                <a:schemeClr val="dk1"/>
              </a:buClr>
              <a:buSzPts val="2800"/>
              <a:buNone/>
            </a:pPr>
            <a:r>
              <a:rPr lang="pt-PT" u="sng">
                <a:solidFill>
                  <a:schemeClr val="accent5"/>
                </a:solidFill>
                <a:latin typeface="Roboto"/>
                <a:ea typeface="Roboto"/>
                <a:cs typeface="Roboto"/>
                <a:sym typeface="Roboto"/>
              </a:rPr>
              <a:t>I</a:t>
            </a:r>
            <a:r>
              <a:rPr lang="pt-PT" u="sng">
                <a:solidFill>
                  <a:schemeClr val="accent5"/>
                </a:solidFill>
                <a:latin typeface="Roboto"/>
                <a:ea typeface="Roboto"/>
                <a:cs typeface="Roboto"/>
                <a:sym typeface="Roboto"/>
                <a:hlinkClick r:id="rId10" action="ppaction://hlinksldjump">
                  <a:extLst>
                    <a:ext uri="{A12FA001-AC4F-418D-AE19-62706E023703}">
                      <ahyp:hlinkClr xmlns:ahyp="http://schemas.microsoft.com/office/drawing/2018/hyperlinkcolor" val="tx"/>
                    </a:ext>
                  </a:extLst>
                </a:hlinkClick>
              </a:rPr>
              <a:t>nterfaces </a:t>
            </a:r>
            <a:r>
              <a:rPr lang="pt-PT" u="sng">
                <a:solidFill>
                  <a:schemeClr val="hlink"/>
                </a:solidFill>
                <a:latin typeface="Roboto"/>
                <a:ea typeface="Roboto"/>
                <a:cs typeface="Roboto"/>
                <a:sym typeface="Roboto"/>
                <a:hlinkClick r:id="rId10" action="ppaction://hlinksldjump"/>
              </a:rPr>
              <a:t>do sistema</a:t>
            </a:r>
            <a:endParaRPr>
              <a:latin typeface="Roboto"/>
              <a:ea typeface="Roboto"/>
              <a:cs typeface="Roboto"/>
              <a:sym typeface="Roboto"/>
            </a:endParaRPr>
          </a:p>
          <a:p>
            <a:pPr marL="177800" lvl="0" indent="0" algn="l" rtl="0">
              <a:spcBef>
                <a:spcPts val="1600"/>
              </a:spcBef>
              <a:spcAft>
                <a:spcPts val="1600"/>
              </a:spcAft>
              <a:buClr>
                <a:schemeClr val="dk1"/>
              </a:buClr>
              <a:buSzPts val="2800"/>
              <a:buNone/>
            </a:pPr>
            <a:r>
              <a:rPr lang="pt-PT" u="sng">
                <a:solidFill>
                  <a:schemeClr val="accent5"/>
                </a:solidFill>
                <a:latin typeface="Roboto"/>
                <a:ea typeface="Roboto"/>
                <a:cs typeface="Roboto"/>
                <a:sym typeface="Roboto"/>
                <a:hlinkClick r:id="rId11" action="ppaction://hlinksldjump">
                  <a:extLst>
                    <a:ext uri="{A12FA001-AC4F-418D-AE19-62706E023703}">
                      <ahyp:hlinkClr xmlns:ahyp="http://schemas.microsoft.com/office/drawing/2018/hyperlinkcolor" val="tx"/>
                    </a:ext>
                  </a:extLst>
                </a:hlinkClick>
              </a:rPr>
              <a:t>I</a:t>
            </a:r>
            <a:r>
              <a:rPr lang="pt-PT" u="sng">
                <a:solidFill>
                  <a:schemeClr val="accent5"/>
                </a:solidFill>
                <a:latin typeface="Roboto"/>
                <a:ea typeface="Roboto"/>
                <a:cs typeface="Roboto"/>
                <a:sym typeface="Roboto"/>
              </a:rPr>
              <a:t>mplementação</a:t>
            </a:r>
            <a:endParaRPr u="sng">
              <a:solidFill>
                <a:schemeClr val="accent5"/>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pt-PT" sz="3330" b="1">
                <a:latin typeface="Roboto"/>
                <a:ea typeface="Roboto"/>
                <a:cs typeface="Roboto"/>
                <a:sym typeface="Roboto"/>
              </a:rPr>
              <a:t>INTERFACES DO SISTEMA</a:t>
            </a:r>
            <a:endParaRPr sz="3330" b="1">
              <a:latin typeface="Roboto"/>
              <a:ea typeface="Roboto"/>
              <a:cs typeface="Roboto"/>
              <a:sym typeface="Roboto"/>
            </a:endParaRPr>
          </a:p>
        </p:txBody>
      </p:sp>
      <p:pic>
        <p:nvPicPr>
          <p:cNvPr id="246" name="Google Shape;246;p34"/>
          <p:cNvPicPr preferRelativeResize="0"/>
          <p:nvPr/>
        </p:nvPicPr>
        <p:blipFill>
          <a:blip r:embed="rId3">
            <a:alphaModFix/>
          </a:blip>
          <a:stretch>
            <a:fillRect/>
          </a:stretch>
        </p:blipFill>
        <p:spPr>
          <a:xfrm>
            <a:off x="314225" y="1356871"/>
            <a:ext cx="3760222" cy="2544025"/>
          </a:xfrm>
          <a:prstGeom prst="rect">
            <a:avLst/>
          </a:prstGeom>
          <a:noFill/>
          <a:ln>
            <a:noFill/>
          </a:ln>
        </p:spPr>
      </p:pic>
      <p:pic>
        <p:nvPicPr>
          <p:cNvPr id="247" name="Google Shape;247;p34"/>
          <p:cNvPicPr preferRelativeResize="0"/>
          <p:nvPr/>
        </p:nvPicPr>
        <p:blipFill>
          <a:blip r:embed="rId4">
            <a:alphaModFix/>
          </a:blip>
          <a:stretch>
            <a:fillRect/>
          </a:stretch>
        </p:blipFill>
        <p:spPr>
          <a:xfrm>
            <a:off x="4215850" y="1359199"/>
            <a:ext cx="3760225" cy="2539377"/>
          </a:xfrm>
          <a:prstGeom prst="rect">
            <a:avLst/>
          </a:prstGeom>
          <a:noFill/>
          <a:ln>
            <a:noFill/>
          </a:ln>
        </p:spPr>
      </p:pic>
      <p:pic>
        <p:nvPicPr>
          <p:cNvPr id="248" name="Google Shape;248;p34"/>
          <p:cNvPicPr preferRelativeResize="0"/>
          <p:nvPr/>
        </p:nvPicPr>
        <p:blipFill>
          <a:blip r:embed="rId5">
            <a:alphaModFix/>
          </a:blip>
          <a:stretch>
            <a:fillRect/>
          </a:stretch>
        </p:blipFill>
        <p:spPr>
          <a:xfrm>
            <a:off x="8166925" y="1375975"/>
            <a:ext cx="3760227" cy="2524915"/>
          </a:xfrm>
          <a:prstGeom prst="rect">
            <a:avLst/>
          </a:prstGeom>
          <a:noFill/>
          <a:ln>
            <a:noFill/>
          </a:ln>
        </p:spPr>
      </p:pic>
      <p:cxnSp>
        <p:nvCxnSpPr>
          <p:cNvPr id="249" name="Google Shape;249;p34"/>
          <p:cNvCxnSpPr>
            <a:stCxn id="246" idx="2"/>
          </p:cNvCxnSpPr>
          <p:nvPr/>
        </p:nvCxnSpPr>
        <p:spPr>
          <a:xfrm>
            <a:off x="2194336" y="3900896"/>
            <a:ext cx="8100" cy="4575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34"/>
          <p:cNvCxnSpPr>
            <a:stCxn id="248" idx="2"/>
          </p:cNvCxnSpPr>
          <p:nvPr/>
        </p:nvCxnSpPr>
        <p:spPr>
          <a:xfrm>
            <a:off x="10047038" y="3900890"/>
            <a:ext cx="7500" cy="448200"/>
          </a:xfrm>
          <a:prstGeom prst="straightConnector1">
            <a:avLst/>
          </a:prstGeom>
          <a:noFill/>
          <a:ln w="9525" cap="flat" cmpd="sng">
            <a:solidFill>
              <a:schemeClr val="dk2"/>
            </a:solidFill>
            <a:prstDash val="solid"/>
            <a:round/>
            <a:headEnd type="none" w="med" len="med"/>
            <a:tailEnd type="triangle" w="med" len="med"/>
          </a:ln>
        </p:spPr>
      </p:cxnSp>
      <p:pic>
        <p:nvPicPr>
          <p:cNvPr id="251" name="Google Shape;251;p34"/>
          <p:cNvPicPr preferRelativeResize="0"/>
          <p:nvPr/>
        </p:nvPicPr>
        <p:blipFill>
          <a:blip r:embed="rId6">
            <a:alphaModFix/>
          </a:blip>
          <a:stretch>
            <a:fillRect/>
          </a:stretch>
        </p:blipFill>
        <p:spPr>
          <a:xfrm>
            <a:off x="369575" y="4358400"/>
            <a:ext cx="3657600" cy="2230100"/>
          </a:xfrm>
          <a:prstGeom prst="rect">
            <a:avLst/>
          </a:prstGeom>
          <a:noFill/>
          <a:ln>
            <a:noFill/>
          </a:ln>
        </p:spPr>
      </p:pic>
      <p:pic>
        <p:nvPicPr>
          <p:cNvPr id="252" name="Google Shape;252;p34"/>
          <p:cNvPicPr preferRelativeResize="0"/>
          <p:nvPr/>
        </p:nvPicPr>
        <p:blipFill>
          <a:blip r:embed="rId7">
            <a:alphaModFix/>
          </a:blip>
          <a:stretch>
            <a:fillRect/>
          </a:stretch>
        </p:blipFill>
        <p:spPr>
          <a:xfrm>
            <a:off x="8166925" y="4358400"/>
            <a:ext cx="3805925" cy="2230100"/>
          </a:xfrm>
          <a:prstGeom prst="rect">
            <a:avLst/>
          </a:prstGeom>
          <a:noFill/>
          <a:ln>
            <a:noFill/>
          </a:ln>
        </p:spPr>
      </p:pic>
      <p:pic>
        <p:nvPicPr>
          <p:cNvPr id="253" name="Google Shape;253;p34"/>
          <p:cNvPicPr preferRelativeResize="0"/>
          <p:nvPr/>
        </p:nvPicPr>
        <p:blipFill>
          <a:blip r:embed="rId8">
            <a:alphaModFix/>
          </a:blip>
          <a:stretch>
            <a:fillRect/>
          </a:stretch>
        </p:blipFill>
        <p:spPr>
          <a:xfrm>
            <a:off x="4215850" y="4358400"/>
            <a:ext cx="3760224" cy="2230100"/>
          </a:xfrm>
          <a:prstGeom prst="rect">
            <a:avLst/>
          </a:prstGeom>
          <a:noFill/>
          <a:ln>
            <a:noFill/>
          </a:ln>
        </p:spPr>
      </p:pic>
      <p:cxnSp>
        <p:nvCxnSpPr>
          <p:cNvPr id="254" name="Google Shape;254;p34"/>
          <p:cNvCxnSpPr>
            <a:stCxn id="247" idx="2"/>
            <a:endCxn id="253" idx="0"/>
          </p:cNvCxnSpPr>
          <p:nvPr/>
        </p:nvCxnSpPr>
        <p:spPr>
          <a:xfrm>
            <a:off x="6095962" y="3898576"/>
            <a:ext cx="0" cy="459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5"/>
          <p:cNvSpPr txBox="1">
            <a:spLocks noGrp="1"/>
          </p:cNvSpPr>
          <p:nvPr>
            <p:ph type="title"/>
          </p:nvPr>
        </p:nvSpPr>
        <p:spPr>
          <a:xfrm>
            <a:off x="415600" y="593400"/>
            <a:ext cx="5879100" cy="331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990"/>
              <a:buNone/>
            </a:pPr>
            <a:r>
              <a:rPr lang="pt-PT" sz="3730" b="1">
                <a:latin typeface="Roboto"/>
                <a:ea typeface="Roboto"/>
                <a:cs typeface="Roboto"/>
                <a:sym typeface="Roboto"/>
              </a:rPr>
              <a:t>IMPLEMENTAÇÃO</a:t>
            </a:r>
            <a:endParaRPr sz="3730" b="1">
              <a:latin typeface="Roboto"/>
              <a:ea typeface="Roboto"/>
              <a:cs typeface="Roboto"/>
              <a:sym typeface="Roboto"/>
            </a:endParaRPr>
          </a:p>
        </p:txBody>
      </p:sp>
      <p:sp>
        <p:nvSpPr>
          <p:cNvPr id="260" name="Google Shape;260;p35"/>
          <p:cNvSpPr txBox="1">
            <a:spLocks noGrp="1"/>
          </p:cNvSpPr>
          <p:nvPr>
            <p:ph type="body" idx="1"/>
          </p:nvPr>
        </p:nvSpPr>
        <p:spPr>
          <a:xfrm>
            <a:off x="415600" y="1536625"/>
            <a:ext cx="5879100" cy="4555200"/>
          </a:xfrm>
          <a:prstGeom prst="rect">
            <a:avLst/>
          </a:prstGeom>
        </p:spPr>
        <p:txBody>
          <a:bodyPr spcFirstLastPara="1" wrap="square" lIns="121900" tIns="121900" rIns="121900" bIns="121900" anchor="t" anchorCtr="0">
            <a:normAutofit fontScale="25000" lnSpcReduction="20000"/>
          </a:bodyPr>
          <a:lstStyle/>
          <a:p>
            <a:pPr marL="0" lvl="0" indent="0" algn="l" rtl="0">
              <a:spcBef>
                <a:spcPts val="0"/>
              </a:spcBef>
              <a:spcAft>
                <a:spcPts val="0"/>
              </a:spcAft>
              <a:buNone/>
            </a:pPr>
            <a:r>
              <a:rPr lang="pt-PT" sz="5265">
                <a:latin typeface="Roboto"/>
                <a:ea typeface="Roboto"/>
                <a:cs typeface="Roboto"/>
                <a:sym typeface="Roboto"/>
              </a:rPr>
              <a:t>Foi utilizada uma arquitetura de três camadas:</a:t>
            </a:r>
            <a:endParaRPr sz="5265">
              <a:latin typeface="Roboto"/>
              <a:ea typeface="Roboto"/>
              <a:cs typeface="Roboto"/>
              <a:sym typeface="Roboto"/>
            </a:endParaRPr>
          </a:p>
          <a:p>
            <a:pPr marL="457200" lvl="0" indent="-312187" algn="l" rtl="0">
              <a:spcBef>
                <a:spcPts val="1600"/>
              </a:spcBef>
              <a:spcAft>
                <a:spcPts val="0"/>
              </a:spcAft>
              <a:buSzPct val="100000"/>
              <a:buFont typeface="Roboto"/>
              <a:buChar char="-"/>
            </a:pPr>
            <a:r>
              <a:rPr lang="pt-PT" sz="5265" b="1">
                <a:latin typeface="Roboto"/>
                <a:ea typeface="Roboto"/>
                <a:cs typeface="Roboto"/>
                <a:sym typeface="Roboto"/>
              </a:rPr>
              <a:t>Interface:</a:t>
            </a:r>
            <a:r>
              <a:rPr lang="pt-PT" sz="5265">
                <a:latin typeface="Roboto"/>
                <a:ea typeface="Roboto"/>
                <a:cs typeface="Roboto"/>
                <a:sym typeface="Roboto"/>
              </a:rPr>
              <a:t> inclui as páginas com que o utilizador interage durante o funcionamento do programa. Lida com todos os inputs e navegação pelo site.</a:t>
            </a:r>
            <a:endParaRPr sz="5265">
              <a:latin typeface="Roboto"/>
              <a:ea typeface="Roboto"/>
              <a:cs typeface="Roboto"/>
              <a:sym typeface="Roboto"/>
            </a:endParaRPr>
          </a:p>
          <a:p>
            <a:pPr marL="457200" lvl="0" indent="0" algn="l" rtl="0">
              <a:spcBef>
                <a:spcPts val="1600"/>
              </a:spcBef>
              <a:spcAft>
                <a:spcPts val="0"/>
              </a:spcAft>
              <a:buNone/>
            </a:pPr>
            <a:endParaRPr sz="5265">
              <a:latin typeface="Roboto"/>
              <a:ea typeface="Roboto"/>
              <a:cs typeface="Roboto"/>
              <a:sym typeface="Roboto"/>
            </a:endParaRPr>
          </a:p>
          <a:p>
            <a:pPr marL="457200" lvl="0" indent="-312187" algn="l" rtl="0">
              <a:spcBef>
                <a:spcPts val="1600"/>
              </a:spcBef>
              <a:spcAft>
                <a:spcPts val="0"/>
              </a:spcAft>
              <a:buSzPct val="100000"/>
              <a:buFont typeface="Roboto"/>
              <a:buChar char="-"/>
            </a:pPr>
            <a:r>
              <a:rPr lang="pt-PT" sz="5265" b="1">
                <a:latin typeface="Roboto"/>
                <a:ea typeface="Roboto"/>
                <a:cs typeface="Roboto"/>
                <a:sym typeface="Roboto"/>
              </a:rPr>
              <a:t>Lógica: </a:t>
            </a:r>
            <a:r>
              <a:rPr lang="pt-PT" sz="5265">
                <a:latin typeface="Roboto"/>
                <a:ea typeface="Roboto"/>
                <a:cs typeface="Roboto"/>
                <a:sym typeface="Roboto"/>
              </a:rPr>
              <a:t>inclui a lógica de negócio juntamente com sua API correspondente (I_LeiloesOnlineFacade). Envolve a implementação de métodos, validações e processamento de dados. A lógica de negócio foi desenvolvida em paralelo com a interface gráfica, permitindo assim adaptar a lógica às necessidades emergentes da interface.</a:t>
            </a:r>
            <a:endParaRPr sz="5265" b="1">
              <a:latin typeface="Roboto"/>
              <a:ea typeface="Roboto"/>
              <a:cs typeface="Roboto"/>
              <a:sym typeface="Roboto"/>
            </a:endParaRPr>
          </a:p>
          <a:p>
            <a:pPr marL="457200" lvl="0" indent="0" algn="l" rtl="0">
              <a:spcBef>
                <a:spcPts val="1600"/>
              </a:spcBef>
              <a:spcAft>
                <a:spcPts val="0"/>
              </a:spcAft>
              <a:buNone/>
            </a:pPr>
            <a:endParaRPr sz="5265" b="1">
              <a:latin typeface="Roboto"/>
              <a:ea typeface="Roboto"/>
              <a:cs typeface="Roboto"/>
              <a:sym typeface="Roboto"/>
            </a:endParaRPr>
          </a:p>
          <a:p>
            <a:pPr marL="457200" lvl="0" indent="-312187" algn="l" rtl="0">
              <a:spcBef>
                <a:spcPts val="1600"/>
              </a:spcBef>
              <a:spcAft>
                <a:spcPts val="0"/>
              </a:spcAft>
              <a:buSzPct val="100000"/>
              <a:buFont typeface="Roboto"/>
              <a:buChar char="-"/>
            </a:pPr>
            <a:r>
              <a:rPr lang="pt-PT" sz="5265" b="1">
                <a:latin typeface="Roboto"/>
                <a:ea typeface="Roboto"/>
                <a:cs typeface="Roboto"/>
                <a:sym typeface="Roboto"/>
              </a:rPr>
              <a:t>Dados:</a:t>
            </a:r>
            <a:r>
              <a:rPr lang="pt-PT" sz="5265">
                <a:latin typeface="Roboto"/>
                <a:ea typeface="Roboto"/>
                <a:cs typeface="Roboto"/>
                <a:sym typeface="Roboto"/>
              </a:rPr>
              <a:t>  implementa a base de dados e a sua API (IDatabaseFacade). Garante que os dados são corretamente armazenados e que a comunicação entre a base de dados e o restante do sistema funcione adequadamente.</a:t>
            </a:r>
            <a:endParaRPr sz="5265">
              <a:latin typeface="Roboto"/>
              <a:ea typeface="Roboto"/>
              <a:cs typeface="Roboto"/>
              <a:sym typeface="Roboto"/>
            </a:endParaRPr>
          </a:p>
          <a:p>
            <a:pPr marL="457200" lvl="0" indent="0" algn="l" rtl="0">
              <a:spcBef>
                <a:spcPts val="1600"/>
              </a:spcBef>
              <a:spcAft>
                <a:spcPts val="0"/>
              </a:spcAft>
              <a:buNone/>
            </a:pPr>
            <a:endParaRPr sz="5265">
              <a:latin typeface="Roboto"/>
              <a:ea typeface="Roboto"/>
              <a:cs typeface="Roboto"/>
              <a:sym typeface="Roboto"/>
            </a:endParaRPr>
          </a:p>
          <a:p>
            <a:pPr marL="0" lvl="0" indent="0" algn="l" rtl="0">
              <a:spcBef>
                <a:spcPts val="1600"/>
              </a:spcBef>
              <a:spcAft>
                <a:spcPts val="0"/>
              </a:spcAft>
              <a:buClr>
                <a:schemeClr val="dk1"/>
              </a:buClr>
              <a:buSzPts val="275"/>
              <a:buFont typeface="Arial"/>
              <a:buNone/>
            </a:pPr>
            <a:endParaRPr sz="5265">
              <a:latin typeface="Roboto"/>
              <a:ea typeface="Roboto"/>
              <a:cs typeface="Roboto"/>
              <a:sym typeface="Roboto"/>
            </a:endParaRPr>
          </a:p>
          <a:p>
            <a:pPr marL="0" lvl="0" indent="0" algn="l" rtl="0">
              <a:spcBef>
                <a:spcPts val="1600"/>
              </a:spcBef>
              <a:spcAft>
                <a:spcPts val="1600"/>
              </a:spcAft>
              <a:buNone/>
            </a:pPr>
            <a:endParaRPr>
              <a:latin typeface="Roboto"/>
              <a:ea typeface="Roboto"/>
              <a:cs typeface="Roboto"/>
              <a:sym typeface="Roboto"/>
            </a:endParaRPr>
          </a:p>
        </p:txBody>
      </p:sp>
      <p:pic>
        <p:nvPicPr>
          <p:cNvPr id="261" name="Google Shape;261;p35"/>
          <p:cNvPicPr preferRelativeResize="0"/>
          <p:nvPr/>
        </p:nvPicPr>
        <p:blipFill>
          <a:blip r:embed="rId3">
            <a:alphaModFix/>
          </a:blip>
          <a:stretch>
            <a:fillRect/>
          </a:stretch>
        </p:blipFill>
        <p:spPr>
          <a:xfrm>
            <a:off x="6722201" y="1564376"/>
            <a:ext cx="4902241" cy="4499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endParaRPr/>
          </a:p>
        </p:txBody>
      </p:sp>
      <p:sp>
        <p:nvSpPr>
          <p:cNvPr id="267" name="Google Shape;267;p36"/>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268" name="Google Shape;268;p36"/>
          <p:cNvPicPr preferRelativeResize="0"/>
          <p:nvPr/>
        </p:nvPicPr>
        <p:blipFill>
          <a:blip r:embed="rId3">
            <a:alphaModFix/>
          </a:blip>
          <a:stretch>
            <a:fillRect/>
          </a:stretch>
        </p:blipFill>
        <p:spPr>
          <a:xfrm>
            <a:off x="415600" y="287300"/>
            <a:ext cx="11360698" cy="6283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37"/>
          <p:cNvPicPr preferRelativeResize="0"/>
          <p:nvPr/>
        </p:nvPicPr>
        <p:blipFill>
          <a:blip r:embed="rId3">
            <a:alphaModFix/>
          </a:blip>
          <a:stretch>
            <a:fillRect/>
          </a:stretch>
        </p:blipFill>
        <p:spPr>
          <a:xfrm>
            <a:off x="4811962" y="0"/>
            <a:ext cx="6570403" cy="6858000"/>
          </a:xfrm>
          <a:prstGeom prst="rect">
            <a:avLst/>
          </a:prstGeom>
          <a:noFill/>
          <a:ln>
            <a:noFill/>
          </a:ln>
        </p:spPr>
      </p:pic>
      <p:sp>
        <p:nvSpPr>
          <p:cNvPr id="274" name="Google Shape;274;p37"/>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pt-PT" b="1"/>
              <a:t>Serviços Implementados</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8"/>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pt-PT"/>
              <a:t> </a:t>
            </a:r>
            <a:endParaRPr/>
          </a:p>
        </p:txBody>
      </p:sp>
      <p:sp>
        <p:nvSpPr>
          <p:cNvPr id="280" name="Google Shape;280;p38"/>
          <p:cNvSpPr txBox="1">
            <a:spLocks noGrp="1"/>
          </p:cNvSpPr>
          <p:nvPr>
            <p:ph type="body" idx="1"/>
          </p:nvPr>
        </p:nvSpPr>
        <p:spPr>
          <a:xfrm>
            <a:off x="415600" y="593375"/>
            <a:ext cx="3994500" cy="5498400"/>
          </a:xfrm>
          <a:prstGeom prst="rect">
            <a:avLst/>
          </a:prstGeom>
        </p:spPr>
        <p:txBody>
          <a:bodyPr spcFirstLastPara="1" wrap="square" lIns="121900" tIns="121900" rIns="121900" bIns="121900" anchor="t" anchorCtr="0">
            <a:normAutofit lnSpcReduction="10000"/>
          </a:bodyPr>
          <a:lstStyle/>
          <a:p>
            <a:pPr marL="457200" lvl="0" indent="-349250" algn="l" rtl="0">
              <a:spcBef>
                <a:spcPts val="0"/>
              </a:spcBef>
              <a:spcAft>
                <a:spcPts val="0"/>
              </a:spcAft>
              <a:buSzPts val="1900"/>
              <a:buChar char="-"/>
            </a:pPr>
            <a:r>
              <a:rPr lang="pt-PT" dirty="0"/>
              <a:t>Login e registo</a:t>
            </a:r>
            <a:endParaRPr dirty="0"/>
          </a:p>
          <a:p>
            <a:pPr marL="457200" lvl="0" indent="-349250" algn="l" rtl="0">
              <a:spcBef>
                <a:spcPts val="0"/>
              </a:spcBef>
              <a:spcAft>
                <a:spcPts val="0"/>
              </a:spcAft>
              <a:buSzPts val="1900"/>
              <a:buChar char="-"/>
            </a:pPr>
            <a:r>
              <a:rPr lang="pt-PT" dirty="0"/>
              <a:t>Proposta de leilão</a:t>
            </a:r>
            <a:endParaRPr dirty="0"/>
          </a:p>
          <a:p>
            <a:pPr marL="457200" lvl="0" indent="-349250" algn="l" rtl="0">
              <a:spcBef>
                <a:spcPts val="0"/>
              </a:spcBef>
              <a:spcAft>
                <a:spcPts val="0"/>
              </a:spcAft>
              <a:buSzPts val="1900"/>
              <a:buChar char="-"/>
            </a:pPr>
            <a:r>
              <a:rPr lang="pt-PT" dirty="0"/>
              <a:t>Licitar no leilão</a:t>
            </a:r>
            <a:endParaRPr dirty="0"/>
          </a:p>
          <a:p>
            <a:pPr marL="457200" lvl="0" indent="-349250" algn="l" rtl="0">
              <a:spcBef>
                <a:spcPts val="0"/>
              </a:spcBef>
              <a:spcAft>
                <a:spcPts val="0"/>
              </a:spcAft>
              <a:buSzPts val="1900"/>
              <a:buChar char="-"/>
            </a:pPr>
            <a:r>
              <a:rPr lang="pt-PT" dirty="0"/>
              <a:t>Aprovação de leilões </a:t>
            </a:r>
            <a:endParaRPr dirty="0"/>
          </a:p>
          <a:p>
            <a:pPr marL="457200" lvl="0" indent="-349250" algn="l" rtl="0">
              <a:spcBef>
                <a:spcPts val="0"/>
              </a:spcBef>
              <a:spcAft>
                <a:spcPts val="0"/>
              </a:spcAft>
              <a:buSzPts val="1900"/>
              <a:buChar char="-"/>
            </a:pPr>
            <a:r>
              <a:rPr lang="pt-PT" dirty="0"/>
              <a:t>Eliminação de participantes e leilões do sistema</a:t>
            </a:r>
            <a:endParaRPr dirty="0"/>
          </a:p>
          <a:p>
            <a:pPr marL="457200" lvl="0" indent="-349250" algn="l" rtl="0">
              <a:spcBef>
                <a:spcPts val="0"/>
              </a:spcBef>
              <a:spcAft>
                <a:spcPts val="0"/>
              </a:spcAft>
              <a:buSzPts val="1900"/>
              <a:buChar char="-"/>
            </a:pPr>
            <a:r>
              <a:rPr lang="pt-PT" dirty="0"/>
              <a:t>Carregamento de saldo </a:t>
            </a:r>
            <a:endParaRPr dirty="0"/>
          </a:p>
          <a:p>
            <a:pPr marL="457200" lvl="0" indent="-349250" algn="l" rtl="0">
              <a:spcBef>
                <a:spcPts val="0"/>
              </a:spcBef>
              <a:spcAft>
                <a:spcPts val="0"/>
              </a:spcAft>
              <a:buSzPts val="1900"/>
              <a:buChar char="-"/>
            </a:pPr>
            <a:r>
              <a:rPr lang="pt-PT" dirty="0"/>
              <a:t>Histórico de leilões e licitações</a:t>
            </a:r>
            <a:endParaRPr dirty="0"/>
          </a:p>
          <a:p>
            <a:pPr marL="457200" lvl="0" indent="-349250" algn="l" rtl="0">
              <a:spcBef>
                <a:spcPts val="0"/>
              </a:spcBef>
              <a:spcAft>
                <a:spcPts val="0"/>
              </a:spcAft>
              <a:buSzPts val="1900"/>
              <a:buChar char="-"/>
            </a:pPr>
            <a:r>
              <a:rPr lang="pt-PT" dirty="0"/>
              <a:t>Visualização do inventário pessoal</a:t>
            </a:r>
            <a:endParaRPr dirty="0"/>
          </a:p>
          <a:p>
            <a:pPr marL="457200" lvl="0" indent="-349250" algn="l" rtl="0">
              <a:spcBef>
                <a:spcPts val="0"/>
              </a:spcBef>
              <a:spcAft>
                <a:spcPts val="0"/>
              </a:spcAft>
              <a:buSzPts val="1900"/>
              <a:buChar char="-"/>
            </a:pPr>
            <a:r>
              <a:rPr lang="pt-PT" dirty="0"/>
              <a:t>Visualização da informação pessoal</a:t>
            </a:r>
            <a:endParaRPr dirty="0"/>
          </a:p>
          <a:p>
            <a:pPr marL="457200" lvl="0" indent="-349250" algn="l" rtl="0">
              <a:spcBef>
                <a:spcPts val="0"/>
              </a:spcBef>
              <a:spcAft>
                <a:spcPts val="0"/>
              </a:spcAft>
              <a:buSzPts val="1900"/>
              <a:buChar char="-"/>
            </a:pPr>
            <a:r>
              <a:rPr lang="pt-PT" dirty="0"/>
              <a:t>Visualização de um leilão a decorrer</a:t>
            </a:r>
            <a:endParaRPr dirty="0"/>
          </a:p>
          <a:p>
            <a:pPr marL="457200" lvl="0" indent="-349250" algn="l" rtl="0">
              <a:spcBef>
                <a:spcPts val="0"/>
              </a:spcBef>
              <a:spcAft>
                <a:spcPts val="0"/>
              </a:spcAft>
              <a:buSzPts val="1900"/>
              <a:buChar char="-"/>
            </a:pPr>
            <a:r>
              <a:rPr lang="pt-PT" dirty="0"/>
              <a:t>Criar artigo</a:t>
            </a:r>
            <a:endParaRPr dirty="0"/>
          </a:p>
          <a:p>
            <a:pPr marL="457200" lvl="0" indent="-349250" algn="l" rtl="0">
              <a:spcBef>
                <a:spcPts val="0"/>
              </a:spcBef>
              <a:spcAft>
                <a:spcPts val="0"/>
              </a:spcAft>
              <a:buSzPts val="1900"/>
              <a:buChar char="-"/>
            </a:pPr>
            <a:r>
              <a:rPr lang="pt-PT" dirty="0"/>
              <a:t>Visualização de comprovativos</a:t>
            </a:r>
            <a:endParaRPr dirty="0"/>
          </a:p>
        </p:txBody>
      </p:sp>
      <p:sp>
        <p:nvSpPr>
          <p:cNvPr id="281" name="Google Shape;281;p38"/>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282" name="Google Shape;282;p38"/>
          <p:cNvPicPr preferRelativeResize="0"/>
          <p:nvPr/>
        </p:nvPicPr>
        <p:blipFill>
          <a:blip r:embed="rId3">
            <a:alphaModFix/>
          </a:blip>
          <a:stretch>
            <a:fillRect/>
          </a:stretch>
        </p:blipFill>
        <p:spPr>
          <a:xfrm>
            <a:off x="4840225" y="213250"/>
            <a:ext cx="6936077" cy="3901551"/>
          </a:xfrm>
          <a:prstGeom prst="rect">
            <a:avLst/>
          </a:prstGeom>
          <a:noFill/>
          <a:ln>
            <a:noFill/>
          </a:ln>
        </p:spPr>
      </p:pic>
      <p:pic>
        <p:nvPicPr>
          <p:cNvPr id="283" name="Google Shape;283;p38"/>
          <p:cNvPicPr preferRelativeResize="0"/>
          <p:nvPr/>
        </p:nvPicPr>
        <p:blipFill>
          <a:blip r:embed="rId4">
            <a:alphaModFix/>
          </a:blip>
          <a:stretch>
            <a:fillRect/>
          </a:stretch>
        </p:blipFill>
        <p:spPr>
          <a:xfrm>
            <a:off x="4410100" y="2344350"/>
            <a:ext cx="7600949" cy="4275526"/>
          </a:xfrm>
          <a:prstGeom prst="rect">
            <a:avLst/>
          </a:prstGeom>
          <a:noFill/>
          <a:ln>
            <a:noFill/>
          </a:ln>
        </p:spPr>
      </p:pic>
      <p:sp>
        <p:nvSpPr>
          <p:cNvPr id="284" name="Google Shape;284;p38"/>
          <p:cNvSpPr/>
          <p:nvPr/>
        </p:nvSpPr>
        <p:spPr>
          <a:xfrm>
            <a:off x="542925" y="1028700"/>
            <a:ext cx="2543100" cy="328200"/>
          </a:xfrm>
          <a:prstGeom prst="rect">
            <a:avLst/>
          </a:prstGeom>
          <a:noFill/>
          <a:ln w="28575" cap="flat" cmpd="sng">
            <a:solidFill>
              <a:srgbClr val="BE2F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85" name="Google Shape;285;p38"/>
          <p:cNvCxnSpPr>
            <a:stCxn id="284" idx="3"/>
          </p:cNvCxnSpPr>
          <p:nvPr/>
        </p:nvCxnSpPr>
        <p:spPr>
          <a:xfrm>
            <a:off x="3086025" y="1192800"/>
            <a:ext cx="1743300" cy="7500"/>
          </a:xfrm>
          <a:prstGeom prst="straightConnector1">
            <a:avLst/>
          </a:prstGeom>
          <a:noFill/>
          <a:ln w="9525" cap="flat" cmpd="sng">
            <a:solidFill>
              <a:srgbClr val="BE2F22"/>
            </a:solidFill>
            <a:prstDash val="solid"/>
            <a:round/>
            <a:headEnd type="none" w="med" len="med"/>
            <a:tailEnd type="triangle" w="med" len="med"/>
          </a:ln>
        </p:spPr>
      </p:cxnSp>
      <p:sp>
        <p:nvSpPr>
          <p:cNvPr id="286" name="Google Shape;286;p38"/>
          <p:cNvSpPr/>
          <p:nvPr/>
        </p:nvSpPr>
        <p:spPr>
          <a:xfrm>
            <a:off x="542925" y="1356900"/>
            <a:ext cx="2543100" cy="328200"/>
          </a:xfrm>
          <a:prstGeom prst="rect">
            <a:avLst/>
          </a:prstGeom>
          <a:noFill/>
          <a:ln w="28575" cap="flat" cmpd="sng">
            <a:solidFill>
              <a:srgbClr val="BE2F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87" name="Google Shape;287;p38"/>
          <p:cNvCxnSpPr>
            <a:endCxn id="282" idx="1"/>
          </p:cNvCxnSpPr>
          <p:nvPr/>
        </p:nvCxnSpPr>
        <p:spPr>
          <a:xfrm>
            <a:off x="3086125" y="1522626"/>
            <a:ext cx="1754100" cy="641400"/>
          </a:xfrm>
          <a:prstGeom prst="straightConnector1">
            <a:avLst/>
          </a:prstGeom>
          <a:noFill/>
          <a:ln w="9525" cap="flat" cmpd="sng">
            <a:solidFill>
              <a:srgbClr val="BE2F22"/>
            </a:solidFill>
            <a:prstDash val="solid"/>
            <a:round/>
            <a:headEnd type="none" w="med" len="med"/>
            <a:tailEnd type="triangle" w="med" len="med"/>
          </a:ln>
        </p:spPr>
      </p:cxnSp>
      <p:sp>
        <p:nvSpPr>
          <p:cNvPr id="288" name="Google Shape;288;p38"/>
          <p:cNvSpPr/>
          <p:nvPr/>
        </p:nvSpPr>
        <p:spPr>
          <a:xfrm>
            <a:off x="491800" y="4693974"/>
            <a:ext cx="3565800" cy="540863"/>
          </a:xfrm>
          <a:prstGeom prst="rect">
            <a:avLst/>
          </a:prstGeom>
          <a:noFill/>
          <a:ln w="28575" cap="flat" cmpd="sng">
            <a:solidFill>
              <a:srgbClr val="BE2F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89" name="Google Shape;289;p38"/>
          <p:cNvCxnSpPr>
            <a:cxnSpLocks/>
            <a:stCxn id="288" idx="3"/>
          </p:cNvCxnSpPr>
          <p:nvPr/>
        </p:nvCxnSpPr>
        <p:spPr>
          <a:xfrm>
            <a:off x="4057600" y="4964406"/>
            <a:ext cx="342900" cy="304932"/>
          </a:xfrm>
          <a:prstGeom prst="straightConnector1">
            <a:avLst/>
          </a:prstGeom>
          <a:noFill/>
          <a:ln w="9525" cap="flat" cmpd="sng">
            <a:solidFill>
              <a:srgbClr val="BE2F22"/>
            </a:solidFill>
            <a:prstDash val="solid"/>
            <a:round/>
            <a:headEnd type="none" w="med" len="med"/>
            <a:tailEnd type="triangle" w="med" len="med"/>
          </a:ln>
        </p:spPr>
      </p:cxnSp>
      <p:sp>
        <p:nvSpPr>
          <p:cNvPr id="290" name="Google Shape;290;p38"/>
          <p:cNvSpPr/>
          <p:nvPr/>
        </p:nvSpPr>
        <p:spPr>
          <a:xfrm>
            <a:off x="491800" y="5259137"/>
            <a:ext cx="2543100" cy="328200"/>
          </a:xfrm>
          <a:prstGeom prst="rect">
            <a:avLst/>
          </a:prstGeom>
          <a:noFill/>
          <a:ln w="28575" cap="flat" cmpd="sng">
            <a:solidFill>
              <a:srgbClr val="BE2F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1" name="Google Shape;291;p38"/>
          <p:cNvPicPr preferRelativeResize="0"/>
          <p:nvPr/>
        </p:nvPicPr>
        <p:blipFill>
          <a:blip r:embed="rId5">
            <a:alphaModFix/>
          </a:blip>
          <a:stretch>
            <a:fillRect/>
          </a:stretch>
        </p:blipFill>
        <p:spPr>
          <a:xfrm>
            <a:off x="4410087" y="1730038"/>
            <a:ext cx="7410451" cy="4168376"/>
          </a:xfrm>
          <a:prstGeom prst="rect">
            <a:avLst/>
          </a:prstGeom>
          <a:noFill/>
          <a:ln>
            <a:noFill/>
          </a:ln>
        </p:spPr>
      </p:pic>
      <p:cxnSp>
        <p:nvCxnSpPr>
          <p:cNvPr id="292" name="Google Shape;292;p38"/>
          <p:cNvCxnSpPr>
            <a:stCxn id="290" idx="3"/>
          </p:cNvCxnSpPr>
          <p:nvPr/>
        </p:nvCxnSpPr>
        <p:spPr>
          <a:xfrm rot="10800000" flipH="1">
            <a:off x="3034900" y="5078237"/>
            <a:ext cx="1375200" cy="345000"/>
          </a:xfrm>
          <a:prstGeom prst="straightConnector1">
            <a:avLst/>
          </a:prstGeom>
          <a:noFill/>
          <a:ln w="9525" cap="flat" cmpd="sng">
            <a:solidFill>
              <a:srgbClr val="BE2F2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1000"/>
                                        <p:tgtEl>
                                          <p:spTgt spid="284"/>
                                        </p:tgtEl>
                                      </p:cBhvr>
                                    </p:animEffect>
                                  </p:childTnLst>
                                </p:cTn>
                              </p:par>
                              <p:par>
                                <p:cTn id="8" presetID="10" presetClass="entr" presetSubtype="0" fill="hold" nodeType="withEffect">
                                  <p:stCondLst>
                                    <p:cond delay="0"/>
                                  </p:stCondLst>
                                  <p:childTnLst>
                                    <p:set>
                                      <p:cBhvr>
                                        <p:cTn id="9" dur="1" fill="hold">
                                          <p:stCondLst>
                                            <p:cond delay="0"/>
                                          </p:stCondLst>
                                        </p:cTn>
                                        <p:tgtEl>
                                          <p:spTgt spid="285"/>
                                        </p:tgtEl>
                                        <p:attrNameLst>
                                          <p:attrName>style.visibility</p:attrName>
                                        </p:attrNameLst>
                                      </p:cBhvr>
                                      <p:to>
                                        <p:strVal val="visible"/>
                                      </p:to>
                                    </p:set>
                                    <p:animEffect transition="in" filter="fade">
                                      <p:cBhvr>
                                        <p:cTn id="10" dur="1000"/>
                                        <p:tgtEl>
                                          <p:spTgt spid="285"/>
                                        </p:tgtEl>
                                      </p:cBhvr>
                                    </p:animEffect>
                                  </p:childTnLst>
                                </p:cTn>
                              </p:par>
                              <p:par>
                                <p:cTn id="11" presetID="10" presetClass="entr" presetSubtype="0" fill="hold" nodeType="withEffect">
                                  <p:stCondLst>
                                    <p:cond delay="0"/>
                                  </p:stCondLst>
                                  <p:childTnLst>
                                    <p:set>
                                      <p:cBhvr>
                                        <p:cTn id="12" dur="1" fill="hold">
                                          <p:stCondLst>
                                            <p:cond delay="0"/>
                                          </p:stCondLst>
                                        </p:cTn>
                                        <p:tgtEl>
                                          <p:spTgt spid="282"/>
                                        </p:tgtEl>
                                        <p:attrNameLst>
                                          <p:attrName>style.visibility</p:attrName>
                                        </p:attrNameLst>
                                      </p:cBhvr>
                                      <p:to>
                                        <p:strVal val="visible"/>
                                      </p:to>
                                    </p:set>
                                    <p:animEffect transition="in" filter="fade">
                                      <p:cBhvr>
                                        <p:cTn id="13" dur="1000"/>
                                        <p:tgtEl>
                                          <p:spTgt spid="2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284"/>
                                        </p:tgtEl>
                                      </p:cBhvr>
                                    </p:animEffect>
                                    <p:set>
                                      <p:cBhvr>
                                        <p:cTn id="18" dur="1" fill="hold">
                                          <p:stCondLst>
                                            <p:cond delay="1000"/>
                                          </p:stCondLst>
                                        </p:cTn>
                                        <p:tgtEl>
                                          <p:spTgt spid="28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1000"/>
                                        <p:tgtEl>
                                          <p:spTgt spid="285"/>
                                        </p:tgtEl>
                                      </p:cBhvr>
                                    </p:animEffect>
                                    <p:set>
                                      <p:cBhvr>
                                        <p:cTn id="21" dur="1" fill="hold">
                                          <p:stCondLst>
                                            <p:cond delay="1000"/>
                                          </p:stCondLst>
                                        </p:cTn>
                                        <p:tgtEl>
                                          <p:spTgt spid="285"/>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000"/>
                                        <p:tgtEl>
                                          <p:spTgt spid="282"/>
                                        </p:tgtEl>
                                      </p:cBhvr>
                                    </p:animEffect>
                                    <p:set>
                                      <p:cBhvr>
                                        <p:cTn id="24" dur="1" fill="hold">
                                          <p:stCondLst>
                                            <p:cond delay="1000"/>
                                          </p:stCondLst>
                                        </p:cTn>
                                        <p:tgtEl>
                                          <p:spTgt spid="28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6"/>
                                        </p:tgtEl>
                                        <p:attrNameLst>
                                          <p:attrName>style.visibility</p:attrName>
                                        </p:attrNameLst>
                                      </p:cBhvr>
                                      <p:to>
                                        <p:strVal val="visible"/>
                                      </p:to>
                                    </p:set>
                                    <p:animEffect transition="in" filter="fade">
                                      <p:cBhvr>
                                        <p:cTn id="29" dur="1000"/>
                                        <p:tgtEl>
                                          <p:spTgt spid="286"/>
                                        </p:tgtEl>
                                      </p:cBhvr>
                                    </p:animEffect>
                                  </p:childTnLst>
                                </p:cTn>
                              </p:par>
                              <p:par>
                                <p:cTn id="30" presetID="10" presetClass="entr" presetSubtype="0" fill="hold" nodeType="withEffect">
                                  <p:stCondLst>
                                    <p:cond delay="0"/>
                                  </p:stCondLst>
                                  <p:childTnLst>
                                    <p:set>
                                      <p:cBhvr>
                                        <p:cTn id="31" dur="1" fill="hold">
                                          <p:stCondLst>
                                            <p:cond delay="0"/>
                                          </p:stCondLst>
                                        </p:cTn>
                                        <p:tgtEl>
                                          <p:spTgt spid="288"/>
                                        </p:tgtEl>
                                        <p:attrNameLst>
                                          <p:attrName>style.visibility</p:attrName>
                                        </p:attrNameLst>
                                      </p:cBhvr>
                                      <p:to>
                                        <p:strVal val="visible"/>
                                      </p:to>
                                    </p:set>
                                    <p:animEffect transition="in" filter="fade">
                                      <p:cBhvr>
                                        <p:cTn id="32" dur="1000"/>
                                        <p:tgtEl>
                                          <p:spTgt spid="288"/>
                                        </p:tgtEl>
                                      </p:cBhvr>
                                    </p:animEffect>
                                  </p:childTnLst>
                                </p:cTn>
                              </p:par>
                              <p:par>
                                <p:cTn id="33" presetID="10" presetClass="entr" presetSubtype="0" fill="hold" nodeType="withEffect">
                                  <p:stCondLst>
                                    <p:cond delay="0"/>
                                  </p:stCondLst>
                                  <p:childTnLst>
                                    <p:set>
                                      <p:cBhvr>
                                        <p:cTn id="34" dur="1" fill="hold">
                                          <p:stCondLst>
                                            <p:cond delay="0"/>
                                          </p:stCondLst>
                                        </p:cTn>
                                        <p:tgtEl>
                                          <p:spTgt spid="287"/>
                                        </p:tgtEl>
                                        <p:attrNameLst>
                                          <p:attrName>style.visibility</p:attrName>
                                        </p:attrNameLst>
                                      </p:cBhvr>
                                      <p:to>
                                        <p:strVal val="visible"/>
                                      </p:to>
                                    </p:set>
                                    <p:animEffect transition="in" filter="fade">
                                      <p:cBhvr>
                                        <p:cTn id="35" dur="1000"/>
                                        <p:tgtEl>
                                          <p:spTgt spid="287"/>
                                        </p:tgtEl>
                                      </p:cBhvr>
                                    </p:animEffect>
                                  </p:childTnLst>
                                </p:cTn>
                              </p:par>
                              <p:par>
                                <p:cTn id="36" presetID="10" presetClass="entr" presetSubtype="0" fill="hold" nodeType="withEffect">
                                  <p:stCondLst>
                                    <p:cond delay="0"/>
                                  </p:stCondLst>
                                  <p:childTnLst>
                                    <p:set>
                                      <p:cBhvr>
                                        <p:cTn id="37" dur="1" fill="hold">
                                          <p:stCondLst>
                                            <p:cond delay="0"/>
                                          </p:stCondLst>
                                        </p:cTn>
                                        <p:tgtEl>
                                          <p:spTgt spid="289"/>
                                        </p:tgtEl>
                                        <p:attrNameLst>
                                          <p:attrName>style.visibility</p:attrName>
                                        </p:attrNameLst>
                                      </p:cBhvr>
                                      <p:to>
                                        <p:strVal val="visible"/>
                                      </p:to>
                                    </p:set>
                                    <p:animEffect transition="in" filter="fade">
                                      <p:cBhvr>
                                        <p:cTn id="38" dur="1000"/>
                                        <p:tgtEl>
                                          <p:spTgt spid="289"/>
                                        </p:tgtEl>
                                      </p:cBhvr>
                                    </p:animEffect>
                                  </p:childTnLst>
                                </p:cTn>
                              </p:par>
                              <p:par>
                                <p:cTn id="39" presetID="10" presetClass="entr" presetSubtype="0" fill="hold" nodeType="withEffect">
                                  <p:stCondLst>
                                    <p:cond delay="0"/>
                                  </p:stCondLst>
                                  <p:childTnLst>
                                    <p:set>
                                      <p:cBhvr>
                                        <p:cTn id="40" dur="1" fill="hold">
                                          <p:stCondLst>
                                            <p:cond delay="0"/>
                                          </p:stCondLst>
                                        </p:cTn>
                                        <p:tgtEl>
                                          <p:spTgt spid="283"/>
                                        </p:tgtEl>
                                        <p:attrNameLst>
                                          <p:attrName>style.visibility</p:attrName>
                                        </p:attrNameLst>
                                      </p:cBhvr>
                                      <p:to>
                                        <p:strVal val="visible"/>
                                      </p:to>
                                    </p:set>
                                    <p:animEffect transition="in" filter="fade">
                                      <p:cBhvr>
                                        <p:cTn id="41" dur="1000"/>
                                        <p:tgtEl>
                                          <p:spTgt spid="28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1000"/>
                                        <p:tgtEl>
                                          <p:spTgt spid="287"/>
                                        </p:tgtEl>
                                      </p:cBhvr>
                                    </p:animEffect>
                                    <p:set>
                                      <p:cBhvr>
                                        <p:cTn id="46" dur="1" fill="hold">
                                          <p:stCondLst>
                                            <p:cond delay="1000"/>
                                          </p:stCondLst>
                                        </p:cTn>
                                        <p:tgtEl>
                                          <p:spTgt spid="28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1000"/>
                                        <p:tgtEl>
                                          <p:spTgt spid="286"/>
                                        </p:tgtEl>
                                      </p:cBhvr>
                                    </p:animEffect>
                                    <p:set>
                                      <p:cBhvr>
                                        <p:cTn id="49" dur="1" fill="hold">
                                          <p:stCondLst>
                                            <p:cond delay="1000"/>
                                          </p:stCondLst>
                                        </p:cTn>
                                        <p:tgtEl>
                                          <p:spTgt spid="28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1000"/>
                                        <p:tgtEl>
                                          <p:spTgt spid="288"/>
                                        </p:tgtEl>
                                      </p:cBhvr>
                                    </p:animEffect>
                                    <p:set>
                                      <p:cBhvr>
                                        <p:cTn id="52" dur="1" fill="hold">
                                          <p:stCondLst>
                                            <p:cond delay="1000"/>
                                          </p:stCondLst>
                                        </p:cTn>
                                        <p:tgtEl>
                                          <p:spTgt spid="28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1000"/>
                                        <p:tgtEl>
                                          <p:spTgt spid="289"/>
                                        </p:tgtEl>
                                      </p:cBhvr>
                                    </p:animEffect>
                                    <p:set>
                                      <p:cBhvr>
                                        <p:cTn id="55" dur="1" fill="hold">
                                          <p:stCondLst>
                                            <p:cond delay="1000"/>
                                          </p:stCondLst>
                                        </p:cTn>
                                        <p:tgtEl>
                                          <p:spTgt spid="289"/>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1000"/>
                                        <p:tgtEl>
                                          <p:spTgt spid="283"/>
                                        </p:tgtEl>
                                      </p:cBhvr>
                                    </p:animEffect>
                                    <p:set>
                                      <p:cBhvr>
                                        <p:cTn id="58" dur="1" fill="hold">
                                          <p:stCondLst>
                                            <p:cond delay="1000"/>
                                          </p:stCondLst>
                                        </p:cTn>
                                        <p:tgtEl>
                                          <p:spTgt spid="28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90"/>
                                        </p:tgtEl>
                                        <p:attrNameLst>
                                          <p:attrName>style.visibility</p:attrName>
                                        </p:attrNameLst>
                                      </p:cBhvr>
                                      <p:to>
                                        <p:strVal val="visible"/>
                                      </p:to>
                                    </p:set>
                                    <p:animEffect transition="in" filter="fade">
                                      <p:cBhvr>
                                        <p:cTn id="63" dur="1000"/>
                                        <p:tgtEl>
                                          <p:spTgt spid="290"/>
                                        </p:tgtEl>
                                      </p:cBhvr>
                                    </p:animEffect>
                                  </p:childTnLst>
                                </p:cTn>
                              </p:par>
                              <p:par>
                                <p:cTn id="64" presetID="10" presetClass="entr" presetSubtype="0" fill="hold" nodeType="withEffect">
                                  <p:stCondLst>
                                    <p:cond delay="0"/>
                                  </p:stCondLst>
                                  <p:childTnLst>
                                    <p:set>
                                      <p:cBhvr>
                                        <p:cTn id="65" dur="1" fill="hold">
                                          <p:stCondLst>
                                            <p:cond delay="0"/>
                                          </p:stCondLst>
                                        </p:cTn>
                                        <p:tgtEl>
                                          <p:spTgt spid="292"/>
                                        </p:tgtEl>
                                        <p:attrNameLst>
                                          <p:attrName>style.visibility</p:attrName>
                                        </p:attrNameLst>
                                      </p:cBhvr>
                                      <p:to>
                                        <p:strVal val="visible"/>
                                      </p:to>
                                    </p:set>
                                    <p:animEffect transition="in" filter="fade">
                                      <p:cBhvr>
                                        <p:cTn id="66" dur="1000"/>
                                        <p:tgtEl>
                                          <p:spTgt spid="292"/>
                                        </p:tgtEl>
                                      </p:cBhvr>
                                    </p:animEffect>
                                  </p:childTnLst>
                                </p:cTn>
                              </p:par>
                              <p:par>
                                <p:cTn id="67" presetID="10" presetClass="entr" presetSubtype="0" fill="hold" nodeType="withEffect">
                                  <p:stCondLst>
                                    <p:cond delay="0"/>
                                  </p:stCondLst>
                                  <p:childTnLst>
                                    <p:set>
                                      <p:cBhvr>
                                        <p:cTn id="68" dur="1" fill="hold">
                                          <p:stCondLst>
                                            <p:cond delay="0"/>
                                          </p:stCondLst>
                                        </p:cTn>
                                        <p:tgtEl>
                                          <p:spTgt spid="291"/>
                                        </p:tgtEl>
                                        <p:attrNameLst>
                                          <p:attrName>style.visibility</p:attrName>
                                        </p:attrNameLst>
                                      </p:cBhvr>
                                      <p:to>
                                        <p:strVal val="visible"/>
                                      </p:to>
                                    </p:set>
                                    <p:animEffect transition="in" filter="fade">
                                      <p:cBhvr>
                                        <p:cTn id="69" dur="1000"/>
                                        <p:tgtEl>
                                          <p:spTgt spid="2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1000"/>
                                        <p:tgtEl>
                                          <p:spTgt spid="291"/>
                                        </p:tgtEl>
                                      </p:cBhvr>
                                    </p:animEffect>
                                    <p:set>
                                      <p:cBhvr>
                                        <p:cTn id="74" dur="1" fill="hold">
                                          <p:stCondLst>
                                            <p:cond delay="1000"/>
                                          </p:stCondLst>
                                        </p:cTn>
                                        <p:tgtEl>
                                          <p:spTgt spid="291"/>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1000"/>
                                        <p:tgtEl>
                                          <p:spTgt spid="292"/>
                                        </p:tgtEl>
                                      </p:cBhvr>
                                    </p:animEffect>
                                    <p:set>
                                      <p:cBhvr>
                                        <p:cTn id="77" dur="1" fill="hold">
                                          <p:stCondLst>
                                            <p:cond delay="1000"/>
                                          </p:stCondLst>
                                        </p:cTn>
                                        <p:tgtEl>
                                          <p:spTgt spid="292"/>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1000"/>
                                        <p:tgtEl>
                                          <p:spTgt spid="290"/>
                                        </p:tgtEl>
                                      </p:cBhvr>
                                    </p:animEffect>
                                    <p:set>
                                      <p:cBhvr>
                                        <p:cTn id="80" dur="1" fill="hold">
                                          <p:stCondLst>
                                            <p:cond delay="1000"/>
                                          </p:stCondLst>
                                        </p:cTn>
                                        <p:tgtEl>
                                          <p:spTgt spid="2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9"/>
          <p:cNvPicPr preferRelativeResize="0"/>
          <p:nvPr/>
        </p:nvPicPr>
        <p:blipFill>
          <a:blip r:embed="rId3">
            <a:alphaModFix/>
          </a:blip>
          <a:stretch>
            <a:fillRect/>
          </a:stretch>
        </p:blipFill>
        <p:spPr>
          <a:xfrm>
            <a:off x="5439425" y="313934"/>
            <a:ext cx="1902475" cy="1557275"/>
          </a:xfrm>
          <a:prstGeom prst="rect">
            <a:avLst/>
          </a:prstGeom>
          <a:noFill/>
          <a:ln>
            <a:noFill/>
          </a:ln>
        </p:spPr>
      </p:pic>
      <p:pic>
        <p:nvPicPr>
          <p:cNvPr id="298" name="Google Shape;298;p39"/>
          <p:cNvPicPr preferRelativeResize="0"/>
          <p:nvPr/>
        </p:nvPicPr>
        <p:blipFill>
          <a:blip r:embed="rId4">
            <a:alphaModFix/>
          </a:blip>
          <a:stretch>
            <a:fillRect/>
          </a:stretch>
        </p:blipFill>
        <p:spPr>
          <a:xfrm>
            <a:off x="7667248" y="3371275"/>
            <a:ext cx="4212176" cy="3147600"/>
          </a:xfrm>
          <a:prstGeom prst="rect">
            <a:avLst/>
          </a:prstGeom>
          <a:noFill/>
          <a:ln>
            <a:noFill/>
          </a:ln>
        </p:spPr>
      </p:pic>
      <p:pic>
        <p:nvPicPr>
          <p:cNvPr id="299" name="Google Shape;299;p39"/>
          <p:cNvPicPr preferRelativeResize="0"/>
          <p:nvPr/>
        </p:nvPicPr>
        <p:blipFill>
          <a:blip r:embed="rId5">
            <a:alphaModFix/>
          </a:blip>
          <a:stretch>
            <a:fillRect/>
          </a:stretch>
        </p:blipFill>
        <p:spPr>
          <a:xfrm>
            <a:off x="7161775" y="3533150"/>
            <a:ext cx="1463050" cy="1463050"/>
          </a:xfrm>
          <a:prstGeom prst="rect">
            <a:avLst/>
          </a:prstGeom>
          <a:noFill/>
          <a:ln>
            <a:noFill/>
          </a:ln>
        </p:spPr>
      </p:pic>
      <p:sp>
        <p:nvSpPr>
          <p:cNvPr id="300" name="Google Shape;300;p39"/>
          <p:cNvSpPr txBox="1">
            <a:spLocks noGrp="1"/>
          </p:cNvSpPr>
          <p:nvPr>
            <p:ph type="title"/>
          </p:nvPr>
        </p:nvSpPr>
        <p:spPr>
          <a:xfrm>
            <a:off x="415600" y="593375"/>
            <a:ext cx="4100700" cy="12753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pt-PT" b="1">
                <a:latin typeface="Roboto"/>
                <a:ea typeface="Roboto"/>
                <a:cs typeface="Roboto"/>
                <a:sym typeface="Roboto"/>
              </a:rPr>
              <a:t>FERRAMENTAS UTILIZADAS</a:t>
            </a:r>
            <a:endParaRPr b="1">
              <a:latin typeface="Roboto"/>
              <a:ea typeface="Roboto"/>
              <a:cs typeface="Roboto"/>
              <a:sym typeface="Roboto"/>
            </a:endParaRPr>
          </a:p>
        </p:txBody>
      </p:sp>
      <p:sp>
        <p:nvSpPr>
          <p:cNvPr id="301" name="Google Shape;301;p39"/>
          <p:cNvSpPr txBox="1">
            <a:spLocks noGrp="1"/>
          </p:cNvSpPr>
          <p:nvPr>
            <p:ph type="body" idx="1"/>
          </p:nvPr>
        </p:nvSpPr>
        <p:spPr>
          <a:xfrm>
            <a:off x="415600" y="1986050"/>
            <a:ext cx="4100700" cy="4105800"/>
          </a:xfrm>
          <a:prstGeom prst="rect">
            <a:avLst/>
          </a:prstGeom>
          <a:noFill/>
          <a:ln>
            <a:noFill/>
          </a:ln>
        </p:spPr>
        <p:txBody>
          <a:bodyPr spcFirstLastPara="1" wrap="square" lIns="121900" tIns="121900" rIns="121900" bIns="121900" anchor="t" anchorCtr="0">
            <a:normAutofit lnSpcReduction="10000"/>
          </a:bodyPr>
          <a:lstStyle/>
          <a:p>
            <a:pPr marL="457200" lvl="0" indent="0" algn="l" rtl="0">
              <a:spcBef>
                <a:spcPts val="0"/>
              </a:spcBef>
              <a:spcAft>
                <a:spcPts val="0"/>
              </a:spcAft>
              <a:buNone/>
            </a:pPr>
            <a:endParaRPr sz="1700" b="1">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Microsoft Visual Studio 2022</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chemeClr val="lt1"/>
                </a:highlight>
                <a:latin typeface="Roboto"/>
                <a:ea typeface="Roboto"/>
                <a:cs typeface="Roboto"/>
                <a:sym typeface="Roboto"/>
              </a:rPr>
              <a:t>Microsoft SQL Server</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Blazor</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chemeClr val="lt1"/>
                </a:highlight>
                <a:latin typeface="Roboto"/>
                <a:ea typeface="Roboto"/>
                <a:cs typeface="Roboto"/>
                <a:sym typeface="Roboto"/>
              </a:rPr>
              <a:t>Dapper</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Linguagem C#</a:t>
            </a:r>
            <a:endParaRPr sz="1700">
              <a:solidFill>
                <a:schemeClr val="dk1"/>
              </a:solidFill>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chemeClr val="lt1"/>
                </a:highlight>
                <a:latin typeface="Roboto"/>
                <a:ea typeface="Roboto"/>
                <a:cs typeface="Roboto"/>
                <a:sym typeface="Roboto"/>
              </a:rPr>
              <a:t>.NET</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Github</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LiveShare</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Overleaf</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Visual Paradigm</a:t>
            </a:r>
            <a:endParaRPr sz="1700">
              <a:solidFill>
                <a:schemeClr val="dk1"/>
              </a:solidFill>
              <a:highlight>
                <a:srgbClr val="FFFFFF"/>
              </a:highlight>
              <a:latin typeface="Roboto"/>
              <a:ea typeface="Roboto"/>
              <a:cs typeface="Roboto"/>
              <a:sym typeface="Roboto"/>
            </a:endParaRPr>
          </a:p>
          <a:p>
            <a:pPr marL="457200" lvl="0" indent="-336550" algn="l" rtl="0">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Pencil</a:t>
            </a:r>
            <a:endParaRPr sz="1700">
              <a:solidFill>
                <a:schemeClr val="dk1"/>
              </a:solidFill>
              <a:highlight>
                <a:srgbClr val="FFFFFF"/>
              </a:highlight>
              <a:latin typeface="Roboto"/>
              <a:ea typeface="Roboto"/>
              <a:cs typeface="Roboto"/>
              <a:sym typeface="Roboto"/>
            </a:endParaRPr>
          </a:p>
          <a:p>
            <a:pPr marL="0" lvl="0" indent="0" algn="l" rtl="0">
              <a:spcBef>
                <a:spcPts val="0"/>
              </a:spcBef>
              <a:spcAft>
                <a:spcPts val="1600"/>
              </a:spcAft>
              <a:buNone/>
            </a:pPr>
            <a:endParaRPr/>
          </a:p>
        </p:txBody>
      </p:sp>
      <p:pic>
        <p:nvPicPr>
          <p:cNvPr id="302" name="Google Shape;302;p39"/>
          <p:cNvPicPr preferRelativeResize="0"/>
          <p:nvPr/>
        </p:nvPicPr>
        <p:blipFill>
          <a:blip r:embed="rId6">
            <a:alphaModFix/>
          </a:blip>
          <a:stretch>
            <a:fillRect/>
          </a:stretch>
        </p:blipFill>
        <p:spPr>
          <a:xfrm>
            <a:off x="6429345" y="2074050"/>
            <a:ext cx="1334825" cy="1334825"/>
          </a:xfrm>
          <a:prstGeom prst="rect">
            <a:avLst/>
          </a:prstGeom>
          <a:noFill/>
          <a:ln>
            <a:noFill/>
          </a:ln>
        </p:spPr>
      </p:pic>
      <p:pic>
        <p:nvPicPr>
          <p:cNvPr id="303" name="Google Shape;303;p39"/>
          <p:cNvPicPr preferRelativeResize="0"/>
          <p:nvPr/>
        </p:nvPicPr>
        <p:blipFill>
          <a:blip r:embed="rId7">
            <a:alphaModFix/>
          </a:blip>
          <a:stretch>
            <a:fillRect/>
          </a:stretch>
        </p:blipFill>
        <p:spPr>
          <a:xfrm>
            <a:off x="8217213" y="2250875"/>
            <a:ext cx="1428750" cy="1428750"/>
          </a:xfrm>
          <a:prstGeom prst="rect">
            <a:avLst/>
          </a:prstGeom>
          <a:noFill/>
          <a:ln>
            <a:noFill/>
          </a:ln>
        </p:spPr>
      </p:pic>
      <p:pic>
        <p:nvPicPr>
          <p:cNvPr id="304" name="Google Shape;304;p39"/>
          <p:cNvPicPr preferRelativeResize="0"/>
          <p:nvPr/>
        </p:nvPicPr>
        <p:blipFill>
          <a:blip r:embed="rId8">
            <a:alphaModFix/>
          </a:blip>
          <a:stretch>
            <a:fillRect/>
          </a:stretch>
        </p:blipFill>
        <p:spPr>
          <a:xfrm>
            <a:off x="9746700" y="75550"/>
            <a:ext cx="2034000" cy="2034000"/>
          </a:xfrm>
          <a:prstGeom prst="rect">
            <a:avLst/>
          </a:prstGeom>
          <a:noFill/>
          <a:ln>
            <a:noFill/>
          </a:ln>
        </p:spPr>
      </p:pic>
      <p:pic>
        <p:nvPicPr>
          <p:cNvPr id="305" name="Google Shape;305;p39"/>
          <p:cNvPicPr preferRelativeResize="0"/>
          <p:nvPr/>
        </p:nvPicPr>
        <p:blipFill>
          <a:blip r:embed="rId9">
            <a:alphaModFix/>
          </a:blip>
          <a:stretch>
            <a:fillRect/>
          </a:stretch>
        </p:blipFill>
        <p:spPr>
          <a:xfrm>
            <a:off x="9996225" y="1986050"/>
            <a:ext cx="1958400" cy="1958400"/>
          </a:xfrm>
          <a:prstGeom prst="rect">
            <a:avLst/>
          </a:prstGeom>
          <a:noFill/>
          <a:ln>
            <a:noFill/>
          </a:ln>
        </p:spPr>
      </p:pic>
      <p:pic>
        <p:nvPicPr>
          <p:cNvPr id="306" name="Google Shape;306;p39"/>
          <p:cNvPicPr preferRelativeResize="0"/>
          <p:nvPr/>
        </p:nvPicPr>
        <p:blipFill>
          <a:blip r:embed="rId10">
            <a:alphaModFix/>
          </a:blip>
          <a:stretch>
            <a:fillRect/>
          </a:stretch>
        </p:blipFill>
        <p:spPr>
          <a:xfrm>
            <a:off x="7573650" y="163863"/>
            <a:ext cx="1857375" cy="1857375"/>
          </a:xfrm>
          <a:prstGeom prst="rect">
            <a:avLst/>
          </a:prstGeom>
          <a:noFill/>
          <a:ln>
            <a:noFill/>
          </a:ln>
        </p:spPr>
      </p:pic>
      <p:pic>
        <p:nvPicPr>
          <p:cNvPr id="307" name="Google Shape;307;p39"/>
          <p:cNvPicPr preferRelativeResize="0"/>
          <p:nvPr/>
        </p:nvPicPr>
        <p:blipFill>
          <a:blip r:embed="rId11">
            <a:alphaModFix/>
          </a:blip>
          <a:stretch>
            <a:fillRect/>
          </a:stretch>
        </p:blipFill>
        <p:spPr>
          <a:xfrm>
            <a:off x="6028575" y="4996200"/>
            <a:ext cx="1692625" cy="1692625"/>
          </a:xfrm>
          <a:prstGeom prst="rect">
            <a:avLst/>
          </a:prstGeom>
          <a:noFill/>
          <a:ln>
            <a:noFill/>
          </a:ln>
        </p:spPr>
      </p:pic>
      <p:pic>
        <p:nvPicPr>
          <p:cNvPr id="308" name="Google Shape;308;p39"/>
          <p:cNvPicPr preferRelativeResize="0"/>
          <p:nvPr/>
        </p:nvPicPr>
        <p:blipFill>
          <a:blip r:embed="rId12">
            <a:alphaModFix/>
          </a:blip>
          <a:stretch>
            <a:fillRect/>
          </a:stretch>
        </p:blipFill>
        <p:spPr>
          <a:xfrm>
            <a:off x="4976375" y="1999025"/>
            <a:ext cx="1152397" cy="1334825"/>
          </a:xfrm>
          <a:prstGeom prst="rect">
            <a:avLst/>
          </a:prstGeom>
          <a:noFill/>
          <a:ln>
            <a:noFill/>
          </a:ln>
        </p:spPr>
      </p:pic>
      <p:pic>
        <p:nvPicPr>
          <p:cNvPr id="309" name="Google Shape;309;p39"/>
          <p:cNvPicPr preferRelativeResize="0"/>
          <p:nvPr/>
        </p:nvPicPr>
        <p:blipFill>
          <a:blip r:embed="rId13">
            <a:alphaModFix/>
          </a:blip>
          <a:stretch>
            <a:fillRect/>
          </a:stretch>
        </p:blipFill>
        <p:spPr>
          <a:xfrm>
            <a:off x="5364575" y="3461663"/>
            <a:ext cx="1428750" cy="1428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40"/>
          <p:cNvPicPr preferRelativeResize="0"/>
          <p:nvPr/>
        </p:nvPicPr>
        <p:blipFill>
          <a:blip r:embed="rId3">
            <a:alphaModFix amt="30000"/>
          </a:blip>
          <a:stretch>
            <a:fillRect/>
          </a:stretch>
        </p:blipFill>
        <p:spPr>
          <a:xfrm>
            <a:off x="0" y="0"/>
            <a:ext cx="12191999" cy="6858000"/>
          </a:xfrm>
          <a:prstGeom prst="rect">
            <a:avLst/>
          </a:prstGeom>
          <a:noFill/>
          <a:ln>
            <a:noFill/>
          </a:ln>
        </p:spPr>
      </p:pic>
      <p:sp>
        <p:nvSpPr>
          <p:cNvPr id="315" name="Google Shape;315;p40"/>
          <p:cNvSpPr txBox="1">
            <a:spLocks noGrp="1"/>
          </p:cNvSpPr>
          <p:nvPr>
            <p:ph type="title"/>
          </p:nvPr>
        </p:nvSpPr>
        <p:spPr>
          <a:xfrm>
            <a:off x="415600" y="593367"/>
            <a:ext cx="11360700" cy="763500"/>
          </a:xfrm>
          <a:prstGeom prst="rect">
            <a:avLst/>
          </a:prstGeom>
          <a:effectLst>
            <a:outerShdw blurRad="57150" dist="19050" dir="5400000" algn="bl" rotWithShape="0">
              <a:srgbClr val="000000">
                <a:alpha val="0"/>
              </a:srgbClr>
            </a:outerShdw>
          </a:effectLst>
        </p:spPr>
        <p:txBody>
          <a:bodyPr spcFirstLastPara="1" wrap="square" lIns="121900" tIns="121900" rIns="121900" bIns="121900" anchor="t" anchorCtr="0">
            <a:normAutofit fontScale="90000"/>
          </a:bodyPr>
          <a:lstStyle/>
          <a:p>
            <a:pPr marL="0" lvl="0" indent="0" algn="ctr" rtl="0">
              <a:spcBef>
                <a:spcPts val="0"/>
              </a:spcBef>
              <a:spcAft>
                <a:spcPts val="0"/>
              </a:spcAft>
              <a:buNone/>
            </a:pPr>
            <a:r>
              <a:rPr lang="pt-PT" b="1">
                <a:latin typeface="Roboto"/>
                <a:ea typeface="Roboto"/>
                <a:cs typeface="Roboto"/>
                <a:sym typeface="Roboto"/>
              </a:rPr>
              <a:t>CONCLUSÃO</a:t>
            </a:r>
            <a:endParaRPr b="1">
              <a:latin typeface="Roboto"/>
              <a:ea typeface="Roboto"/>
              <a:cs typeface="Roboto"/>
              <a:sym typeface="Roboto"/>
            </a:endParaRPr>
          </a:p>
        </p:txBody>
      </p:sp>
      <p:sp>
        <p:nvSpPr>
          <p:cNvPr id="316" name="Google Shape;316;p40"/>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just" rtl="0">
              <a:spcBef>
                <a:spcPts val="0"/>
              </a:spcBef>
              <a:spcAft>
                <a:spcPts val="1600"/>
              </a:spcAft>
              <a:buNone/>
            </a:pPr>
            <a:r>
              <a:rPr lang="pt-PT" dirty="0">
                <a:latin typeface="Roboto"/>
                <a:ea typeface="Roboto"/>
                <a:cs typeface="Roboto"/>
                <a:sym typeface="Roboto"/>
              </a:rPr>
              <a:t>Em suma, achamos que o projeto na sua globalidade correu dentro do expectável. No entanto não foi perfeito, visto que nos faltou cumprir um requisito não funcional relacionado com a proteção de dados e parte de outro funcional relacionado com a ordenação dos leilões por datas. Como trabalho futuro teríamos ainda a introdução de </a:t>
            </a:r>
            <a:r>
              <a:rPr lang="pt-PT" dirty="0" err="1">
                <a:latin typeface="Roboto"/>
                <a:ea typeface="Roboto"/>
                <a:cs typeface="Roboto"/>
                <a:sym typeface="Roboto"/>
              </a:rPr>
              <a:t>threading</a:t>
            </a:r>
            <a:r>
              <a:rPr lang="pt-PT" dirty="0">
                <a:latin typeface="Roboto"/>
                <a:ea typeface="Roboto"/>
                <a:cs typeface="Roboto"/>
                <a:sym typeface="Roboto"/>
              </a:rPr>
              <a:t> nos utilizadores para que o site permitisse que vários utilizadores diferentes o usassem em simultâneo.</a:t>
            </a:r>
            <a:endParaRPr dirty="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0"/>
        <p:cNvGrpSpPr/>
        <p:nvPr/>
      </p:nvGrpSpPr>
      <p:grpSpPr>
        <a:xfrm>
          <a:off x="0" y="0"/>
          <a:ext cx="0" cy="0"/>
          <a:chOff x="0" y="0"/>
          <a:chExt cx="0" cy="0"/>
        </a:xfrm>
      </p:grpSpPr>
      <p:sp>
        <p:nvSpPr>
          <p:cNvPr id="321" name="Google Shape;321;p41"/>
          <p:cNvSpPr/>
          <p:nvPr/>
        </p:nvSpPr>
        <p:spPr>
          <a:xfrm>
            <a:off x="0" y="-1"/>
            <a:ext cx="12191700" cy="685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2" name="Google Shape;322;p41"/>
          <p:cNvSpPr/>
          <p:nvPr/>
        </p:nvSpPr>
        <p:spPr>
          <a:xfrm>
            <a:off x="305" y="0"/>
            <a:ext cx="121917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3" name="Google Shape;323;p41"/>
          <p:cNvSpPr txBox="1">
            <a:spLocks noGrp="1"/>
          </p:cNvSpPr>
          <p:nvPr>
            <p:ph type="ctrTitle"/>
          </p:nvPr>
        </p:nvSpPr>
        <p:spPr>
          <a:xfrm>
            <a:off x="6590662" y="4267832"/>
            <a:ext cx="4806000" cy="129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400"/>
              <a:buFont typeface="Calibri"/>
              <a:buNone/>
            </a:pPr>
            <a:r>
              <a:rPr lang="pt-PT" sz="2400">
                <a:solidFill>
                  <a:schemeClr val="dk2"/>
                </a:solidFill>
                <a:latin typeface="Roboto"/>
                <a:ea typeface="Roboto"/>
                <a:cs typeface="Roboto"/>
                <a:sym typeface="Roboto"/>
              </a:rPr>
              <a:t>Aplicação de leilões Online</a:t>
            </a:r>
            <a:endParaRPr>
              <a:latin typeface="Roboto"/>
              <a:ea typeface="Roboto"/>
              <a:cs typeface="Roboto"/>
              <a:sym typeface="Roboto"/>
            </a:endParaRPr>
          </a:p>
        </p:txBody>
      </p:sp>
      <p:sp>
        <p:nvSpPr>
          <p:cNvPr id="324" name="Google Shape;324;p41"/>
          <p:cNvSpPr txBox="1">
            <a:spLocks noGrp="1"/>
          </p:cNvSpPr>
          <p:nvPr>
            <p:ph type="subTitle" idx="1"/>
          </p:nvPr>
        </p:nvSpPr>
        <p:spPr>
          <a:xfrm>
            <a:off x="6590966" y="3428999"/>
            <a:ext cx="4805700" cy="838800"/>
          </a:xfrm>
          <a:prstGeom prst="rect">
            <a:avLst/>
          </a:prstGeom>
          <a:noFill/>
          <a:ln>
            <a:noFill/>
          </a:ln>
        </p:spPr>
        <p:txBody>
          <a:bodyPr spcFirstLastPara="1" wrap="square" lIns="91425" tIns="45700" rIns="91425" bIns="45700" anchor="b" anchorCtr="0">
            <a:normAutofit fontScale="92500" lnSpcReduction="20000"/>
          </a:bodyPr>
          <a:lstStyle/>
          <a:p>
            <a:pPr marL="0" lvl="0" indent="0" algn="l" rtl="0">
              <a:lnSpc>
                <a:spcPct val="90000"/>
              </a:lnSpc>
              <a:spcBef>
                <a:spcPts val="0"/>
              </a:spcBef>
              <a:spcAft>
                <a:spcPts val="0"/>
              </a:spcAft>
              <a:buClr>
                <a:schemeClr val="dk2"/>
              </a:buClr>
              <a:buSzPct val="100000"/>
              <a:buNone/>
            </a:pPr>
            <a:r>
              <a:rPr lang="pt-PT" sz="3600" b="1">
                <a:solidFill>
                  <a:schemeClr val="dk2"/>
                </a:solidFill>
                <a:latin typeface="Roboto"/>
                <a:ea typeface="Roboto"/>
                <a:cs typeface="Roboto"/>
                <a:sym typeface="Roboto"/>
              </a:rPr>
              <a:t>Leiloaria Bracarense Lda.</a:t>
            </a:r>
            <a:endParaRPr>
              <a:latin typeface="Roboto"/>
              <a:ea typeface="Roboto"/>
              <a:cs typeface="Roboto"/>
              <a:sym typeface="Roboto"/>
            </a:endParaRPr>
          </a:p>
        </p:txBody>
      </p:sp>
      <p:pic>
        <p:nvPicPr>
          <p:cNvPr id="325" name="Google Shape;325;p41" descr="Uma imagem com símbolo, logótipo, emblema, Azul elétrico&#10;&#10;Descrição gerada automaticamente"/>
          <p:cNvPicPr preferRelativeResize="0"/>
          <p:nvPr/>
        </p:nvPicPr>
        <p:blipFill rotWithShape="1">
          <a:blip r:embed="rId3">
            <a:alphaModFix/>
          </a:blip>
          <a:srcRect/>
          <a:stretch/>
        </p:blipFill>
        <p:spPr>
          <a:xfrm>
            <a:off x="340470" y="2415875"/>
            <a:ext cx="4141760" cy="2944101"/>
          </a:xfrm>
          <a:custGeom>
            <a:avLst/>
            <a:gdLst/>
            <a:ahLst/>
            <a:cxnLst/>
            <a:rect l="l" t="t" r="r" b="b"/>
            <a:pathLst>
              <a:path w="4141760" h="4377846" extrusionOk="0">
                <a:moveTo>
                  <a:pt x="0" y="0"/>
                </a:moveTo>
                <a:lnTo>
                  <a:pt x="4141760" y="0"/>
                </a:lnTo>
                <a:lnTo>
                  <a:pt x="4141760" y="4377846"/>
                </a:lnTo>
                <a:lnTo>
                  <a:pt x="0" y="4377846"/>
                </a:lnTo>
                <a:close/>
              </a:path>
            </a:pathLst>
          </a:custGeom>
          <a:noFill/>
          <a:ln>
            <a:noFill/>
          </a:ln>
        </p:spPr>
      </p:pic>
      <p:grpSp>
        <p:nvGrpSpPr>
          <p:cNvPr id="326" name="Google Shape;326;p41"/>
          <p:cNvGrpSpPr/>
          <p:nvPr/>
        </p:nvGrpSpPr>
        <p:grpSpPr>
          <a:xfrm>
            <a:off x="-9754" y="-5977"/>
            <a:ext cx="6244176" cy="6863979"/>
            <a:chOff x="-5196" y="-5977"/>
            <a:chExt cx="6244176" cy="6863979"/>
          </a:xfrm>
        </p:grpSpPr>
        <p:sp>
          <p:nvSpPr>
            <p:cNvPr id="327" name="Google Shape;327;p41"/>
            <p:cNvSpPr/>
            <p:nvPr/>
          </p:nvSpPr>
          <p:spPr>
            <a:xfrm flipH="1">
              <a:off x="305" y="34854"/>
              <a:ext cx="6028697" cy="6817170"/>
            </a:xfrm>
            <a:custGeom>
              <a:avLst/>
              <a:gdLst/>
              <a:ahLst/>
              <a:cxnLst/>
              <a:rect l="l" t="t" r="r" b="b"/>
              <a:pathLst>
                <a:path w="6028697" h="6817170" extrusionOk="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8" name="Google Shape;328;p41"/>
            <p:cNvSpPr/>
            <p:nvPr/>
          </p:nvSpPr>
          <p:spPr>
            <a:xfrm flipH="1">
              <a:off x="-5196" y="1"/>
              <a:ext cx="6170617" cy="6858001"/>
            </a:xfrm>
            <a:custGeom>
              <a:avLst/>
              <a:gdLst/>
              <a:ahLst/>
              <a:cxnLst/>
              <a:rect l="l" t="t" r="r" b="b"/>
              <a:pathLst>
                <a:path w="6264586" h="6858001" extrusionOk="0">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9" name="Google Shape;329;p41"/>
            <p:cNvSpPr/>
            <p:nvPr/>
          </p:nvSpPr>
          <p:spPr>
            <a:xfrm flipH="1">
              <a:off x="5717" y="-5977"/>
              <a:ext cx="6233263" cy="6858001"/>
            </a:xfrm>
            <a:custGeom>
              <a:avLst/>
              <a:gdLst/>
              <a:ahLst/>
              <a:cxnLst/>
              <a:rect l="l" t="t" r="r" b="b"/>
              <a:pathLst>
                <a:path w="6264586" h="6858001" extrusionOk="0">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14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330" name="Google Shape;330;p41"/>
          <p:cNvSpPr txBox="1"/>
          <p:nvPr/>
        </p:nvSpPr>
        <p:spPr>
          <a:xfrm>
            <a:off x="4520700" y="959325"/>
            <a:ext cx="3150300" cy="16623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PT" sz="9600" b="1">
                <a:solidFill>
                  <a:schemeClr val="dk1"/>
                </a:solidFill>
                <a:latin typeface="Lora"/>
                <a:ea typeface="Lora"/>
                <a:cs typeface="Lora"/>
                <a:sym typeface="Lora"/>
              </a:rPr>
              <a:t>FIM</a:t>
            </a:r>
            <a:endParaRPr sz="9600" b="1">
              <a:solidFill>
                <a:schemeClr val="dk1"/>
              </a:solidFill>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838200" y="3245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pt-PT" b="1">
                <a:latin typeface="Roboto"/>
                <a:ea typeface="Roboto"/>
                <a:cs typeface="Roboto"/>
                <a:sym typeface="Roboto"/>
              </a:rPr>
              <a:t>DEFINIÇÃO DO SISTEMA</a:t>
            </a:r>
            <a:endParaRPr b="1">
              <a:latin typeface="Roboto"/>
              <a:ea typeface="Roboto"/>
              <a:cs typeface="Roboto"/>
              <a:sym typeface="Roboto"/>
            </a:endParaRPr>
          </a:p>
        </p:txBody>
      </p:sp>
      <p:grpSp>
        <p:nvGrpSpPr>
          <p:cNvPr id="88" name="Google Shape;88;p17"/>
          <p:cNvGrpSpPr/>
          <p:nvPr/>
        </p:nvGrpSpPr>
        <p:grpSpPr>
          <a:xfrm>
            <a:off x="0" y="1586613"/>
            <a:ext cx="3635509" cy="4643665"/>
            <a:chOff x="0" y="1189989"/>
            <a:chExt cx="2726700" cy="3482836"/>
          </a:xfrm>
        </p:grpSpPr>
        <p:sp>
          <p:nvSpPr>
            <p:cNvPr id="89" name="Google Shape;89;p17"/>
            <p:cNvSpPr/>
            <p:nvPr/>
          </p:nvSpPr>
          <p:spPr>
            <a:xfrm>
              <a:off x="0" y="1189989"/>
              <a:ext cx="2726700" cy="669000"/>
            </a:xfrm>
            <a:prstGeom prst="homePlate">
              <a:avLst>
                <a:gd name="adj" fmla="val 50000"/>
              </a:avLst>
            </a:prstGeom>
            <a:solidFill>
              <a:srgbClr val="802017"/>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Contextualização</a:t>
              </a:r>
              <a:endParaRPr sz="1900">
                <a:solidFill>
                  <a:srgbClr val="FFFFFF"/>
                </a:solidFill>
                <a:latin typeface="Roboto"/>
                <a:ea typeface="Roboto"/>
                <a:cs typeface="Roboto"/>
                <a:sym typeface="Roboto"/>
              </a:endParaRPr>
            </a:p>
          </p:txBody>
        </p:sp>
        <p:sp>
          <p:nvSpPr>
            <p:cNvPr id="90" name="Google Shape;90;p17"/>
            <p:cNvSpPr txBox="1"/>
            <p:nvPr/>
          </p:nvSpPr>
          <p:spPr>
            <a:xfrm>
              <a:off x="410850" y="2057125"/>
              <a:ext cx="1905000" cy="2615700"/>
            </a:xfrm>
            <a:prstGeom prst="rect">
              <a:avLst/>
            </a:prstGeom>
            <a:noFill/>
            <a:ln>
              <a:noFill/>
            </a:ln>
          </p:spPr>
          <p:txBody>
            <a:bodyPr spcFirstLastPara="1" wrap="square" lIns="121900" tIns="121900" rIns="121900" bIns="121900" anchor="t" anchorCtr="0">
              <a:noAutofit/>
            </a:bodyPr>
            <a:lstStyle/>
            <a:p>
              <a:pPr marL="228600" lvl="0" indent="0" algn="l" rtl="0">
                <a:lnSpc>
                  <a:spcPct val="90000"/>
                </a:lnSpc>
                <a:spcBef>
                  <a:spcPts val="0"/>
                </a:spcBef>
                <a:spcAft>
                  <a:spcPts val="1600"/>
                </a:spcAft>
                <a:buNone/>
              </a:pPr>
              <a:r>
                <a:rPr lang="pt-PT" sz="1600">
                  <a:solidFill>
                    <a:schemeClr val="dk1"/>
                  </a:solidFill>
                  <a:latin typeface="Roboto"/>
                  <a:ea typeface="Roboto"/>
                  <a:cs typeface="Roboto"/>
                  <a:sym typeface="Roboto"/>
                </a:rPr>
                <a:t>A Leiloaria Bracarense Lda. é uma entidade gerida pelo senhor Alcino, há mais de 15 anos, situada na cidade de Braga. Esta organiza leilões semanais presenciais e possui já bastantes clientes habituais. Para além destes aparecem também clientes novos de outras partes do país.</a:t>
              </a:r>
              <a:endParaRPr sz="1600">
                <a:solidFill>
                  <a:schemeClr val="dk1"/>
                </a:solidFill>
                <a:latin typeface="Roboto"/>
                <a:ea typeface="Roboto"/>
                <a:cs typeface="Roboto"/>
                <a:sym typeface="Roboto"/>
              </a:endParaRPr>
            </a:p>
          </p:txBody>
        </p:sp>
      </p:grpSp>
      <p:grpSp>
        <p:nvGrpSpPr>
          <p:cNvPr id="91" name="Google Shape;91;p17"/>
          <p:cNvGrpSpPr/>
          <p:nvPr/>
        </p:nvGrpSpPr>
        <p:grpSpPr>
          <a:xfrm>
            <a:off x="5773154" y="1586327"/>
            <a:ext cx="3388315" cy="4643951"/>
            <a:chOff x="4329974" y="1189775"/>
            <a:chExt cx="2541300" cy="3483050"/>
          </a:xfrm>
        </p:grpSpPr>
        <p:sp>
          <p:nvSpPr>
            <p:cNvPr id="92" name="Google Shape;92;p17"/>
            <p:cNvSpPr/>
            <p:nvPr/>
          </p:nvSpPr>
          <p:spPr>
            <a:xfrm>
              <a:off x="4329974" y="1189775"/>
              <a:ext cx="2541300" cy="669000"/>
            </a:xfrm>
            <a:prstGeom prst="chevron">
              <a:avLst>
                <a:gd name="adj" fmla="val 50000"/>
              </a:avLst>
            </a:prstGeom>
            <a:solidFill>
              <a:srgbClr val="B02C20"/>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Motivação</a:t>
              </a:r>
              <a:endParaRPr sz="1900">
                <a:solidFill>
                  <a:srgbClr val="FFFFFF"/>
                </a:solidFill>
                <a:latin typeface="Roboto"/>
                <a:ea typeface="Roboto"/>
                <a:cs typeface="Roboto"/>
                <a:sym typeface="Roboto"/>
              </a:endParaRPr>
            </a:p>
          </p:txBody>
        </p:sp>
        <p:sp>
          <p:nvSpPr>
            <p:cNvPr id="93" name="Google Shape;93;p17"/>
            <p:cNvSpPr txBox="1"/>
            <p:nvPr/>
          </p:nvSpPr>
          <p:spPr>
            <a:xfrm>
              <a:off x="4613553" y="2057125"/>
              <a:ext cx="1905000" cy="2615700"/>
            </a:xfrm>
            <a:prstGeom prst="rect">
              <a:avLst/>
            </a:prstGeom>
            <a:noFill/>
            <a:ln>
              <a:noFill/>
            </a:ln>
          </p:spPr>
          <p:txBody>
            <a:bodyPr spcFirstLastPara="1" wrap="square" lIns="121900" tIns="121900" rIns="121900" bIns="121900" anchor="t" anchorCtr="0">
              <a:noAutofit/>
            </a:bodyPr>
            <a:lstStyle/>
            <a:p>
              <a:pPr marL="457200" lvl="0" indent="-330200" algn="l" rtl="0">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Facilitar a venda e a compra de itens colecionáveis.</a:t>
              </a:r>
              <a:endParaRPr sz="1600">
                <a:solidFill>
                  <a:schemeClr val="dk1"/>
                </a:solidFill>
                <a:highlight>
                  <a:srgbClr val="FFFFFF"/>
                </a:highlight>
                <a:latin typeface="Roboto"/>
                <a:ea typeface="Roboto"/>
                <a:cs typeface="Roboto"/>
                <a:sym typeface="Roboto"/>
              </a:endParaRPr>
            </a:p>
            <a:p>
              <a:pPr marL="457200" lvl="0" indent="-330200" algn="l" rtl="0">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Aumentar o número e a variedade de itens leiloáveis.</a:t>
              </a:r>
              <a:endParaRPr sz="1600">
                <a:solidFill>
                  <a:schemeClr val="dk1"/>
                </a:solidFill>
                <a:highlight>
                  <a:srgbClr val="FFFFFF"/>
                </a:highlight>
                <a:latin typeface="Roboto"/>
                <a:ea typeface="Roboto"/>
                <a:cs typeface="Roboto"/>
                <a:sym typeface="Roboto"/>
              </a:endParaRPr>
            </a:p>
          </p:txBody>
        </p:sp>
      </p:grpSp>
      <p:grpSp>
        <p:nvGrpSpPr>
          <p:cNvPr id="94" name="Google Shape;94;p17"/>
          <p:cNvGrpSpPr/>
          <p:nvPr/>
        </p:nvGrpSpPr>
        <p:grpSpPr>
          <a:xfrm>
            <a:off x="8528772" y="1586327"/>
            <a:ext cx="3388315" cy="4643951"/>
            <a:chOff x="6396739" y="1189775"/>
            <a:chExt cx="2541300" cy="3483050"/>
          </a:xfrm>
        </p:grpSpPr>
        <p:sp>
          <p:nvSpPr>
            <p:cNvPr id="95" name="Google Shape;95;p17"/>
            <p:cNvSpPr/>
            <p:nvPr/>
          </p:nvSpPr>
          <p:spPr>
            <a:xfrm>
              <a:off x="6396739" y="1189775"/>
              <a:ext cx="2541300" cy="669000"/>
            </a:xfrm>
            <a:prstGeom prst="chevron">
              <a:avLst>
                <a:gd name="adj" fmla="val 50000"/>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Objetivos</a:t>
              </a:r>
              <a:endParaRPr sz="1900">
                <a:solidFill>
                  <a:srgbClr val="FFFFFF"/>
                </a:solidFill>
                <a:latin typeface="Roboto"/>
                <a:ea typeface="Roboto"/>
                <a:cs typeface="Roboto"/>
                <a:sym typeface="Roboto"/>
              </a:endParaRPr>
            </a:p>
          </p:txBody>
        </p:sp>
        <p:sp>
          <p:nvSpPr>
            <p:cNvPr id="96" name="Google Shape;96;p17"/>
            <p:cNvSpPr txBox="1"/>
            <p:nvPr/>
          </p:nvSpPr>
          <p:spPr>
            <a:xfrm>
              <a:off x="6714905" y="2057125"/>
              <a:ext cx="1905000" cy="2615700"/>
            </a:xfrm>
            <a:prstGeom prst="rect">
              <a:avLst/>
            </a:prstGeom>
            <a:noFill/>
            <a:ln>
              <a:noFill/>
            </a:ln>
          </p:spPr>
          <p:txBody>
            <a:bodyPr spcFirstLastPara="1" wrap="square" lIns="121900" tIns="121900" rIns="121900" bIns="121900" anchor="t" anchorCtr="0">
              <a:noAutofit/>
            </a:bodyPr>
            <a:lstStyle/>
            <a:p>
              <a:pPr marL="457200" lvl="0" indent="-330200" algn="l" rtl="0">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Alargar o leque de compradores e vendedores a todo país, ou até mesmo a outros países.</a:t>
              </a:r>
              <a:endParaRPr sz="1600">
                <a:solidFill>
                  <a:schemeClr val="dk1"/>
                </a:solidFill>
                <a:highlight>
                  <a:srgbClr val="FFFFFF"/>
                </a:highlight>
                <a:latin typeface="Roboto"/>
                <a:ea typeface="Roboto"/>
                <a:cs typeface="Roboto"/>
                <a:sym typeface="Roboto"/>
              </a:endParaRPr>
            </a:p>
            <a:p>
              <a:pPr marL="457200" lvl="0" indent="-330200" algn="l" rtl="0">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Abranger várias faixas etárias (nomeadamente pessoas mais jovens).</a:t>
              </a:r>
              <a:endParaRPr sz="1600">
                <a:solidFill>
                  <a:schemeClr val="dk1"/>
                </a:solidFill>
                <a:highlight>
                  <a:srgbClr val="FFFFFF"/>
                </a:highlight>
                <a:latin typeface="Roboto"/>
                <a:ea typeface="Roboto"/>
                <a:cs typeface="Roboto"/>
                <a:sym typeface="Roboto"/>
              </a:endParaRPr>
            </a:p>
            <a:p>
              <a:pPr marL="457200" lvl="0" indent="-330200" algn="l" rtl="0">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Aumentar o lucro da Leiloaria Bracarense.</a:t>
              </a:r>
              <a:endParaRPr sz="1150">
                <a:solidFill>
                  <a:schemeClr val="dk1"/>
                </a:solidFill>
                <a:highlight>
                  <a:srgbClr val="FFFFFF"/>
                </a:highlight>
              </a:endParaRPr>
            </a:p>
          </p:txBody>
        </p:sp>
      </p:grpSp>
      <p:grpSp>
        <p:nvGrpSpPr>
          <p:cNvPr id="97" name="Google Shape;97;p17"/>
          <p:cNvGrpSpPr/>
          <p:nvPr/>
        </p:nvGrpSpPr>
        <p:grpSpPr>
          <a:xfrm>
            <a:off x="3017825" y="1586327"/>
            <a:ext cx="3388315" cy="4643951"/>
            <a:chOff x="2263425" y="1189775"/>
            <a:chExt cx="2541300" cy="3483050"/>
          </a:xfrm>
        </p:grpSpPr>
        <p:sp>
          <p:nvSpPr>
            <p:cNvPr id="98" name="Google Shape;98;p17"/>
            <p:cNvSpPr/>
            <p:nvPr/>
          </p:nvSpPr>
          <p:spPr>
            <a:xfrm>
              <a:off x="2263425" y="1189775"/>
              <a:ext cx="2541300" cy="669000"/>
            </a:xfrm>
            <a:prstGeom prst="chevron">
              <a:avLst>
                <a:gd name="adj" fmla="val 50000"/>
              </a:avLst>
            </a:prstGeom>
            <a:solidFill>
              <a:srgbClr val="A72A1E"/>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Fundamentação</a:t>
              </a:r>
              <a:endParaRPr sz="1900">
                <a:solidFill>
                  <a:srgbClr val="FFFFFF"/>
                </a:solidFill>
                <a:latin typeface="Roboto"/>
                <a:ea typeface="Roboto"/>
                <a:cs typeface="Roboto"/>
                <a:sym typeface="Roboto"/>
              </a:endParaRPr>
            </a:p>
          </p:txBody>
        </p:sp>
        <p:sp>
          <p:nvSpPr>
            <p:cNvPr id="99" name="Google Shape;99;p17"/>
            <p:cNvSpPr txBox="1"/>
            <p:nvPr/>
          </p:nvSpPr>
          <p:spPr>
            <a:xfrm>
              <a:off x="2512202" y="2057125"/>
              <a:ext cx="19050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O senhor Alcino deparou-se por acaso com um site de leilões on-line e viu uma oportunidade de rentabilizar uma área inexplorada no seu negócio:</a:t>
              </a:r>
              <a:r>
                <a:rPr lang="pt-PT" sz="1600">
                  <a:solidFill>
                    <a:schemeClr val="dk1"/>
                  </a:solidFill>
                  <a:latin typeface="Roboto"/>
                  <a:ea typeface="Roboto"/>
                  <a:cs typeface="Roboto"/>
                  <a:sym typeface="Roboto"/>
                </a:rPr>
                <a:t> </a:t>
              </a:r>
              <a:r>
                <a:rPr lang="pt-PT" sz="1600">
                  <a:solidFill>
                    <a:schemeClr val="dk1"/>
                  </a:solidFill>
                  <a:highlight>
                    <a:srgbClr val="FFFFFF"/>
                  </a:highlight>
                  <a:latin typeface="Roboto"/>
                  <a:ea typeface="Roboto"/>
                  <a:cs typeface="Roboto"/>
                  <a:sym typeface="Roboto"/>
                </a:rPr>
                <a:t>o digital. O senhor Alcino propôs então esta tarefa à equipa de trabalho.</a:t>
              </a:r>
              <a:endParaRPr sz="16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838200" y="3420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t-PT" b="1">
                <a:latin typeface="Roboto"/>
                <a:ea typeface="Roboto"/>
                <a:cs typeface="Roboto"/>
                <a:sym typeface="Roboto"/>
              </a:rPr>
              <a:t>DEFINIÇÃO DO SISTEMA</a:t>
            </a:r>
            <a:endParaRPr b="1">
              <a:latin typeface="Roboto"/>
              <a:ea typeface="Roboto"/>
              <a:cs typeface="Roboto"/>
              <a:sym typeface="Roboto"/>
            </a:endParaRPr>
          </a:p>
        </p:txBody>
      </p:sp>
      <p:grpSp>
        <p:nvGrpSpPr>
          <p:cNvPr id="105" name="Google Shape;105;p18"/>
          <p:cNvGrpSpPr/>
          <p:nvPr/>
        </p:nvGrpSpPr>
        <p:grpSpPr>
          <a:xfrm>
            <a:off x="0" y="1586613"/>
            <a:ext cx="3635509" cy="4643675"/>
            <a:chOff x="0" y="1189989"/>
            <a:chExt cx="2726700" cy="3482843"/>
          </a:xfrm>
        </p:grpSpPr>
        <p:sp>
          <p:nvSpPr>
            <p:cNvPr id="106" name="Google Shape;106;p18"/>
            <p:cNvSpPr/>
            <p:nvPr/>
          </p:nvSpPr>
          <p:spPr>
            <a:xfrm>
              <a:off x="0" y="1189989"/>
              <a:ext cx="2726700" cy="669000"/>
            </a:xfrm>
            <a:prstGeom prst="homePlate">
              <a:avLst>
                <a:gd name="adj" fmla="val 50000"/>
              </a:avLst>
            </a:prstGeom>
            <a:solidFill>
              <a:srgbClr val="802017"/>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Viabilidade</a:t>
              </a:r>
              <a:endParaRPr sz="1900">
                <a:solidFill>
                  <a:srgbClr val="FFFFFF"/>
                </a:solidFill>
                <a:latin typeface="Roboto"/>
                <a:ea typeface="Roboto"/>
                <a:cs typeface="Roboto"/>
                <a:sym typeface="Roboto"/>
              </a:endParaRPr>
            </a:p>
          </p:txBody>
        </p:sp>
        <p:sp>
          <p:nvSpPr>
            <p:cNvPr id="107" name="Google Shape;107;p18"/>
            <p:cNvSpPr txBox="1"/>
            <p:nvPr/>
          </p:nvSpPr>
          <p:spPr>
            <a:xfrm>
              <a:off x="279363" y="2057133"/>
              <a:ext cx="21858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Como a oferta de sites de leilões é bastante reduzida em Portugal, prevê-se</a:t>
              </a:r>
              <a:r>
                <a:rPr lang="pt-PT" sz="1600">
                  <a:solidFill>
                    <a:schemeClr val="dk1"/>
                  </a:solidFill>
                  <a:latin typeface="Roboto"/>
                  <a:ea typeface="Roboto"/>
                  <a:cs typeface="Roboto"/>
                  <a:sym typeface="Roboto"/>
                </a:rPr>
                <a:t> </a:t>
              </a:r>
              <a:r>
                <a:rPr lang="pt-PT" sz="1600">
                  <a:solidFill>
                    <a:schemeClr val="dk1"/>
                  </a:solidFill>
                  <a:highlight>
                    <a:srgbClr val="FFFFFF"/>
                  </a:highlight>
                  <a:latin typeface="Roboto"/>
                  <a:ea typeface="Roboto"/>
                  <a:cs typeface="Roboto"/>
                  <a:sym typeface="Roboto"/>
                </a:rPr>
                <a:t>que a plataforma irá ter bastante adesão por parte dos clientes. Olhando para o modelo de negócio que o Sr Alcino pretende, cobrando 5% de comissão por cada leilão efetuado no seu site, prevê-se que após alguns meses este tenha ressarcido o seu investimento no mesmo.</a:t>
              </a:r>
              <a:endParaRPr sz="1600">
                <a:solidFill>
                  <a:schemeClr val="dk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p:txBody>
        </p:sp>
      </p:grpSp>
      <p:grpSp>
        <p:nvGrpSpPr>
          <p:cNvPr id="108" name="Google Shape;108;p18"/>
          <p:cNvGrpSpPr/>
          <p:nvPr/>
        </p:nvGrpSpPr>
        <p:grpSpPr>
          <a:xfrm>
            <a:off x="3017825" y="1586327"/>
            <a:ext cx="3388315" cy="4643951"/>
            <a:chOff x="2263425" y="1189775"/>
            <a:chExt cx="2541300" cy="3483050"/>
          </a:xfrm>
        </p:grpSpPr>
        <p:sp>
          <p:nvSpPr>
            <p:cNvPr id="109" name="Google Shape;109;p18"/>
            <p:cNvSpPr/>
            <p:nvPr/>
          </p:nvSpPr>
          <p:spPr>
            <a:xfrm>
              <a:off x="2263425" y="1189775"/>
              <a:ext cx="2541300" cy="669000"/>
            </a:xfrm>
            <a:prstGeom prst="chevron">
              <a:avLst>
                <a:gd name="adj" fmla="val 50000"/>
              </a:avLst>
            </a:prstGeom>
            <a:solidFill>
              <a:srgbClr val="A72A1E"/>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Identidade</a:t>
              </a:r>
              <a:endParaRPr sz="1900">
                <a:solidFill>
                  <a:srgbClr val="FFFFFF"/>
                </a:solidFill>
                <a:latin typeface="Roboto"/>
                <a:ea typeface="Roboto"/>
                <a:cs typeface="Roboto"/>
                <a:sym typeface="Roboto"/>
              </a:endParaRPr>
            </a:p>
          </p:txBody>
        </p:sp>
        <p:sp>
          <p:nvSpPr>
            <p:cNvPr id="110" name="Google Shape;110;p18"/>
            <p:cNvSpPr txBox="1"/>
            <p:nvPr/>
          </p:nvSpPr>
          <p:spPr>
            <a:xfrm>
              <a:off x="2512202" y="2057125"/>
              <a:ext cx="19050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pt-PT" sz="1600">
                  <a:latin typeface="Roboto"/>
                  <a:ea typeface="Roboto"/>
                  <a:cs typeface="Roboto"/>
                  <a:sym typeface="Roboto"/>
                </a:rPr>
                <a:t>O site vai permitir aos utilizadores leiloar os seus artigos e licitar sobre artigos de outros colecionadores. </a:t>
              </a:r>
              <a:endParaRPr sz="1600">
                <a:latin typeface="Roboto"/>
                <a:ea typeface="Roboto"/>
                <a:cs typeface="Roboto"/>
                <a:sym typeface="Roboto"/>
              </a:endParaRPr>
            </a:p>
            <a:p>
              <a:pPr marL="0" lvl="0" indent="0" algn="l" rtl="0">
                <a:lnSpc>
                  <a:spcPct val="115000"/>
                </a:lnSpc>
                <a:spcBef>
                  <a:spcPts val="0"/>
                </a:spcBef>
                <a:spcAft>
                  <a:spcPts val="0"/>
                </a:spcAft>
                <a:buNone/>
              </a:pPr>
              <a:r>
                <a:rPr lang="pt-PT" sz="1600">
                  <a:latin typeface="Roboto"/>
                  <a:ea typeface="Roboto"/>
                  <a:cs typeface="Roboto"/>
                  <a:sym typeface="Roboto"/>
                </a:rPr>
                <a:t>Os leilões terão um valor inicial e uma data final estipulada pelo leiloeiro.</a:t>
              </a:r>
              <a:endParaRPr sz="1600">
                <a:latin typeface="Roboto"/>
                <a:ea typeface="Roboto"/>
                <a:cs typeface="Roboto"/>
                <a:sym typeface="Roboto"/>
              </a:endParaRPr>
            </a:p>
          </p:txBody>
        </p:sp>
      </p:grpSp>
      <p:grpSp>
        <p:nvGrpSpPr>
          <p:cNvPr id="111" name="Google Shape;111;p18"/>
          <p:cNvGrpSpPr/>
          <p:nvPr/>
        </p:nvGrpSpPr>
        <p:grpSpPr>
          <a:xfrm>
            <a:off x="5773154" y="1586327"/>
            <a:ext cx="3388315" cy="4643951"/>
            <a:chOff x="4329974" y="1189775"/>
            <a:chExt cx="2541300" cy="3483050"/>
          </a:xfrm>
        </p:grpSpPr>
        <p:sp>
          <p:nvSpPr>
            <p:cNvPr id="112" name="Google Shape;112;p18"/>
            <p:cNvSpPr/>
            <p:nvPr/>
          </p:nvSpPr>
          <p:spPr>
            <a:xfrm>
              <a:off x="4329974" y="1189775"/>
              <a:ext cx="2541300" cy="669000"/>
            </a:xfrm>
            <a:prstGeom prst="chevron">
              <a:avLst>
                <a:gd name="adj" fmla="val 50000"/>
              </a:avLst>
            </a:prstGeom>
            <a:solidFill>
              <a:srgbClr val="B02C20"/>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Recursos</a:t>
              </a:r>
              <a:endParaRPr sz="1900">
                <a:solidFill>
                  <a:srgbClr val="FFFFFF"/>
                </a:solidFill>
                <a:latin typeface="Roboto"/>
                <a:ea typeface="Roboto"/>
                <a:cs typeface="Roboto"/>
                <a:sym typeface="Roboto"/>
              </a:endParaRPr>
            </a:p>
          </p:txBody>
        </p:sp>
        <p:sp>
          <p:nvSpPr>
            <p:cNvPr id="113" name="Google Shape;113;p18"/>
            <p:cNvSpPr txBox="1"/>
            <p:nvPr/>
          </p:nvSpPr>
          <p:spPr>
            <a:xfrm>
              <a:off x="4613553" y="2057125"/>
              <a:ext cx="1905000" cy="2615700"/>
            </a:xfrm>
            <a:prstGeom prst="rect">
              <a:avLst/>
            </a:prstGeom>
            <a:noFill/>
            <a:ln>
              <a:noFill/>
            </a:ln>
          </p:spPr>
          <p:txBody>
            <a:bodyPr spcFirstLastPara="1" wrap="square" lIns="121900" tIns="121900" rIns="121900" bIns="121900" anchor="t" anchorCtr="0">
              <a:noAutofit/>
            </a:bodyPr>
            <a:lstStyle/>
            <a:p>
              <a:pPr marL="457200" lvl="0" indent="-330200" algn="l" rtl="0">
                <a:lnSpc>
                  <a:spcPct val="115000"/>
                </a:lnSpc>
                <a:spcBef>
                  <a:spcPts val="0"/>
                </a:spcBef>
                <a:spcAft>
                  <a:spcPts val="0"/>
                </a:spcAft>
                <a:buSzPts val="1600"/>
                <a:buFont typeface="Roboto"/>
                <a:buChar char="●"/>
              </a:pPr>
              <a:r>
                <a:rPr lang="pt-PT" sz="1600">
                  <a:latin typeface="Roboto"/>
                  <a:ea typeface="Roboto"/>
                  <a:cs typeface="Roboto"/>
                  <a:sym typeface="Roboto"/>
                </a:rPr>
                <a:t>Programadores Back-End</a:t>
              </a:r>
              <a:endParaRPr sz="1600">
                <a:latin typeface="Roboto"/>
                <a:ea typeface="Roboto"/>
                <a:cs typeface="Roboto"/>
                <a:sym typeface="Roboto"/>
              </a:endParaRPr>
            </a:p>
            <a:p>
              <a:pPr marL="457200" lvl="0" indent="-330200" algn="l" rtl="0">
                <a:lnSpc>
                  <a:spcPct val="115000"/>
                </a:lnSpc>
                <a:spcBef>
                  <a:spcPts val="0"/>
                </a:spcBef>
                <a:spcAft>
                  <a:spcPts val="0"/>
                </a:spcAft>
                <a:buSzPts val="1600"/>
                <a:buFont typeface="Roboto"/>
                <a:buChar char="●"/>
              </a:pPr>
              <a:r>
                <a:rPr lang="pt-PT" sz="1600">
                  <a:solidFill>
                    <a:schemeClr val="dk1"/>
                  </a:solidFill>
                  <a:latin typeface="Roboto"/>
                  <a:ea typeface="Roboto"/>
                  <a:cs typeface="Roboto"/>
                  <a:sym typeface="Roboto"/>
                </a:rPr>
                <a:t>Programadores Front-End</a:t>
              </a:r>
              <a:endParaRPr sz="1600">
                <a:solidFill>
                  <a:schemeClr val="dk1"/>
                </a:solidFill>
                <a:latin typeface="Roboto"/>
                <a:ea typeface="Roboto"/>
                <a:cs typeface="Roboto"/>
                <a:sym typeface="Roboto"/>
              </a:endParaRPr>
            </a:p>
            <a:p>
              <a:pPr marL="457200" lvl="0" indent="-330200" algn="l" rtl="0">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Gestor do projeto</a:t>
              </a:r>
              <a:endParaRPr sz="1600">
                <a:solidFill>
                  <a:schemeClr val="dk1"/>
                </a:solidFill>
                <a:latin typeface="Roboto"/>
                <a:ea typeface="Roboto"/>
                <a:cs typeface="Roboto"/>
                <a:sym typeface="Roboto"/>
              </a:endParaRPr>
            </a:p>
            <a:p>
              <a:pPr marL="457200" lvl="0" indent="-330200" algn="l" rtl="0">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Hardware</a:t>
              </a:r>
              <a:endParaRPr sz="1600">
                <a:solidFill>
                  <a:schemeClr val="dk1"/>
                </a:solidFill>
                <a:latin typeface="Roboto"/>
                <a:ea typeface="Roboto"/>
                <a:cs typeface="Roboto"/>
                <a:sym typeface="Roboto"/>
              </a:endParaRPr>
            </a:p>
            <a:p>
              <a:pPr marL="457200" lvl="0" indent="-330200" algn="l" rtl="0">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Software</a:t>
              </a:r>
              <a:endParaRPr sz="1600">
                <a:solidFill>
                  <a:schemeClr val="dk1"/>
                </a:solidFill>
                <a:latin typeface="Roboto"/>
                <a:ea typeface="Roboto"/>
                <a:cs typeface="Roboto"/>
                <a:sym typeface="Roboto"/>
              </a:endParaRPr>
            </a:p>
            <a:p>
              <a:pPr marL="457200" lvl="0" indent="-330200" algn="l" rtl="0">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Serviços de hospedagem</a:t>
              </a:r>
              <a:endParaRPr sz="1600">
                <a:solidFill>
                  <a:schemeClr val="dk1"/>
                </a:solidFill>
                <a:latin typeface="Roboto"/>
                <a:ea typeface="Roboto"/>
                <a:cs typeface="Roboto"/>
                <a:sym typeface="Roboto"/>
              </a:endParaRPr>
            </a:p>
          </p:txBody>
        </p:sp>
      </p:grpSp>
      <p:grpSp>
        <p:nvGrpSpPr>
          <p:cNvPr id="114" name="Google Shape;114;p18"/>
          <p:cNvGrpSpPr/>
          <p:nvPr/>
        </p:nvGrpSpPr>
        <p:grpSpPr>
          <a:xfrm>
            <a:off x="8528772" y="1586327"/>
            <a:ext cx="3388315" cy="4643951"/>
            <a:chOff x="6396739" y="1189775"/>
            <a:chExt cx="2541300" cy="3483050"/>
          </a:xfrm>
        </p:grpSpPr>
        <p:sp>
          <p:nvSpPr>
            <p:cNvPr id="115" name="Google Shape;115;p18"/>
            <p:cNvSpPr/>
            <p:nvPr/>
          </p:nvSpPr>
          <p:spPr>
            <a:xfrm>
              <a:off x="6396739" y="1189775"/>
              <a:ext cx="2541300" cy="669000"/>
            </a:xfrm>
            <a:prstGeom prst="chevron">
              <a:avLst>
                <a:gd name="adj" fmla="val 50000"/>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Equipa de desenvolvimento</a:t>
              </a:r>
              <a:endParaRPr sz="1900">
                <a:solidFill>
                  <a:srgbClr val="FFFFFF"/>
                </a:solidFill>
                <a:latin typeface="Roboto"/>
                <a:ea typeface="Roboto"/>
                <a:cs typeface="Roboto"/>
                <a:sym typeface="Roboto"/>
              </a:endParaRPr>
            </a:p>
          </p:txBody>
        </p:sp>
        <p:sp>
          <p:nvSpPr>
            <p:cNvPr id="116" name="Google Shape;116;p18"/>
            <p:cNvSpPr txBox="1"/>
            <p:nvPr/>
          </p:nvSpPr>
          <p:spPr>
            <a:xfrm>
              <a:off x="6714905" y="2057125"/>
              <a:ext cx="1905000" cy="2615700"/>
            </a:xfrm>
            <a:prstGeom prst="rect">
              <a:avLst/>
            </a:prstGeom>
            <a:noFill/>
            <a:ln>
              <a:noFill/>
            </a:ln>
          </p:spPr>
          <p:txBody>
            <a:bodyPr spcFirstLastPara="1" wrap="square" lIns="121900" tIns="121900" rIns="121900" bIns="121900" anchor="t" anchorCtr="0">
              <a:noAutofit/>
            </a:bodyPr>
            <a:lstStyle/>
            <a:p>
              <a:pPr marL="457200" lvl="0" indent="-330200" algn="l" rtl="0">
                <a:lnSpc>
                  <a:spcPct val="115000"/>
                </a:lnSpc>
                <a:spcBef>
                  <a:spcPts val="0"/>
                </a:spcBef>
                <a:spcAft>
                  <a:spcPts val="0"/>
                </a:spcAft>
                <a:buSzPts val="1600"/>
                <a:buFont typeface="Roboto"/>
                <a:buChar char="●"/>
              </a:pPr>
              <a:r>
                <a:rPr lang="pt-PT" sz="1600">
                  <a:latin typeface="Roboto"/>
                  <a:ea typeface="Roboto"/>
                  <a:cs typeface="Roboto"/>
                  <a:sym typeface="Roboto"/>
                </a:rPr>
                <a:t>Afonso Marques</a:t>
              </a:r>
              <a:endParaRPr sz="1600">
                <a:latin typeface="Roboto"/>
                <a:ea typeface="Roboto"/>
                <a:cs typeface="Roboto"/>
                <a:sym typeface="Roboto"/>
              </a:endParaRPr>
            </a:p>
            <a:p>
              <a:pPr marL="457200" lvl="0" indent="-330200" algn="l" rtl="0">
                <a:lnSpc>
                  <a:spcPct val="115000"/>
                </a:lnSpc>
                <a:spcBef>
                  <a:spcPts val="0"/>
                </a:spcBef>
                <a:spcAft>
                  <a:spcPts val="0"/>
                </a:spcAft>
                <a:buSzPts val="1600"/>
                <a:buFont typeface="Roboto"/>
                <a:buChar char="●"/>
              </a:pPr>
              <a:r>
                <a:rPr lang="pt-PT" sz="1600">
                  <a:latin typeface="Roboto"/>
                  <a:ea typeface="Roboto"/>
                  <a:cs typeface="Roboto"/>
                  <a:sym typeface="Roboto"/>
                </a:rPr>
                <a:t>Ana Margarida Pires</a:t>
              </a:r>
              <a:endParaRPr sz="1600">
                <a:latin typeface="Roboto"/>
                <a:ea typeface="Roboto"/>
                <a:cs typeface="Roboto"/>
                <a:sym typeface="Roboto"/>
              </a:endParaRPr>
            </a:p>
            <a:p>
              <a:pPr marL="457200" lvl="0" indent="-330200" algn="l" rtl="0">
                <a:lnSpc>
                  <a:spcPct val="115000"/>
                </a:lnSpc>
                <a:spcBef>
                  <a:spcPts val="0"/>
                </a:spcBef>
                <a:spcAft>
                  <a:spcPts val="0"/>
                </a:spcAft>
                <a:buSzPts val="1600"/>
                <a:buFont typeface="Roboto"/>
                <a:buChar char="●"/>
              </a:pPr>
              <a:r>
                <a:rPr lang="pt-PT" sz="1600">
                  <a:latin typeface="Roboto"/>
                  <a:ea typeface="Roboto"/>
                  <a:cs typeface="Roboto"/>
                  <a:sym typeface="Roboto"/>
                </a:rPr>
                <a:t>Hugo Pereira</a:t>
              </a:r>
              <a:endParaRPr sz="1600">
                <a:latin typeface="Roboto"/>
                <a:ea typeface="Roboto"/>
                <a:cs typeface="Roboto"/>
                <a:sym typeface="Roboto"/>
              </a:endParaRPr>
            </a:p>
            <a:p>
              <a:pPr marL="457200" lvl="0" indent="-330200" algn="l" rtl="0">
                <a:lnSpc>
                  <a:spcPct val="115000"/>
                </a:lnSpc>
                <a:spcBef>
                  <a:spcPts val="0"/>
                </a:spcBef>
                <a:spcAft>
                  <a:spcPts val="0"/>
                </a:spcAft>
                <a:buSzPts val="1600"/>
                <a:buFont typeface="Roboto"/>
                <a:buChar char="●"/>
              </a:pPr>
              <a:r>
                <a:rPr lang="pt-PT" sz="1600">
                  <a:latin typeface="Roboto"/>
                  <a:ea typeface="Roboto"/>
                  <a:cs typeface="Roboto"/>
                  <a:sym typeface="Roboto"/>
                </a:rPr>
                <a:t>João Carvalho</a:t>
              </a:r>
              <a:endParaRPr sz="1600">
                <a:latin typeface="Roboto"/>
                <a:ea typeface="Roboto"/>
                <a:cs typeface="Roboto"/>
                <a:sym typeface="Roboto"/>
              </a:endParaRPr>
            </a:p>
            <a:p>
              <a:pPr marL="457200" lvl="0" indent="-330200" algn="l" rtl="0">
                <a:lnSpc>
                  <a:spcPct val="115000"/>
                </a:lnSpc>
                <a:spcBef>
                  <a:spcPts val="0"/>
                </a:spcBef>
                <a:spcAft>
                  <a:spcPts val="0"/>
                </a:spcAft>
                <a:buSzPts val="1600"/>
                <a:buFont typeface="Roboto"/>
                <a:buChar char="●"/>
              </a:pPr>
              <a:r>
                <a:rPr lang="pt-PT" sz="1600">
                  <a:latin typeface="Roboto"/>
                  <a:ea typeface="Roboto"/>
                  <a:cs typeface="Roboto"/>
                  <a:sym typeface="Roboto"/>
                </a:rPr>
                <a:t>José Faria</a:t>
              </a:r>
              <a:endParaRPr sz="1600">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t-PT" b="1">
                <a:latin typeface="Roboto"/>
                <a:ea typeface="Roboto"/>
                <a:cs typeface="Roboto"/>
                <a:sym typeface="Roboto"/>
              </a:rPr>
              <a:t>PLANO DE EXECUÇÃO</a:t>
            </a:r>
            <a:endParaRPr b="1">
              <a:latin typeface="Roboto"/>
              <a:ea typeface="Roboto"/>
              <a:cs typeface="Roboto"/>
              <a:sym typeface="Roboto"/>
            </a:endParaRPr>
          </a:p>
        </p:txBody>
      </p:sp>
      <p:pic>
        <p:nvPicPr>
          <p:cNvPr id="122" name="Google Shape;122;p19"/>
          <p:cNvPicPr preferRelativeResize="0"/>
          <p:nvPr/>
        </p:nvPicPr>
        <p:blipFill>
          <a:blip r:embed="rId3">
            <a:alphaModFix/>
          </a:blip>
          <a:stretch>
            <a:fillRect/>
          </a:stretch>
        </p:blipFill>
        <p:spPr>
          <a:xfrm>
            <a:off x="2103925" y="1330025"/>
            <a:ext cx="7984149" cy="5357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t-PT" b="1">
                <a:latin typeface="Roboto"/>
                <a:ea typeface="Roboto"/>
                <a:cs typeface="Roboto"/>
                <a:sym typeface="Roboto"/>
              </a:rPr>
              <a:t>PLANO DE EXECUÇÃO - Parte 2</a:t>
            </a:r>
            <a:endParaRPr b="1">
              <a:latin typeface="Roboto"/>
              <a:ea typeface="Roboto"/>
              <a:cs typeface="Roboto"/>
              <a:sym typeface="Roboto"/>
            </a:endParaRPr>
          </a:p>
        </p:txBody>
      </p:sp>
      <p:pic>
        <p:nvPicPr>
          <p:cNvPr id="128" name="Google Shape;128;p20"/>
          <p:cNvPicPr preferRelativeResize="0"/>
          <p:nvPr/>
        </p:nvPicPr>
        <p:blipFill rotWithShape="1">
          <a:blip r:embed="rId3">
            <a:alphaModFix/>
          </a:blip>
          <a:srcRect t="2162"/>
          <a:stretch/>
        </p:blipFill>
        <p:spPr>
          <a:xfrm>
            <a:off x="349925" y="2471125"/>
            <a:ext cx="11492176" cy="2725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pt-PT" b="1">
                <a:latin typeface="Roboto"/>
                <a:ea typeface="Roboto"/>
                <a:cs typeface="Roboto"/>
                <a:sym typeface="Roboto"/>
              </a:rPr>
              <a:t>LEVANTAMENTO E ANÁLISE DE REQUISITOS</a:t>
            </a:r>
            <a:endParaRPr b="1">
              <a:latin typeface="Roboto"/>
              <a:ea typeface="Roboto"/>
              <a:cs typeface="Roboto"/>
              <a:sym typeface="Roboto"/>
            </a:endParaRPr>
          </a:p>
        </p:txBody>
      </p:sp>
      <p:grpSp>
        <p:nvGrpSpPr>
          <p:cNvPr id="134" name="Google Shape;134;p21"/>
          <p:cNvGrpSpPr/>
          <p:nvPr/>
        </p:nvGrpSpPr>
        <p:grpSpPr>
          <a:xfrm>
            <a:off x="0" y="1586613"/>
            <a:ext cx="3635509" cy="4643665"/>
            <a:chOff x="0" y="1189989"/>
            <a:chExt cx="2726700" cy="3482836"/>
          </a:xfrm>
        </p:grpSpPr>
        <p:sp>
          <p:nvSpPr>
            <p:cNvPr id="135" name="Google Shape;135;p21"/>
            <p:cNvSpPr/>
            <p:nvPr/>
          </p:nvSpPr>
          <p:spPr>
            <a:xfrm>
              <a:off x="0" y="1189989"/>
              <a:ext cx="2726700" cy="669000"/>
            </a:xfrm>
            <a:prstGeom prst="homePlate">
              <a:avLst>
                <a:gd name="adj" fmla="val 50000"/>
              </a:avLst>
            </a:prstGeom>
            <a:solidFill>
              <a:srgbClr val="08563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Levantamento de Requisitos</a:t>
              </a:r>
              <a:endParaRPr sz="1900">
                <a:solidFill>
                  <a:srgbClr val="FFFFFF"/>
                </a:solidFill>
                <a:latin typeface="Roboto"/>
                <a:ea typeface="Roboto"/>
                <a:cs typeface="Roboto"/>
                <a:sym typeface="Roboto"/>
              </a:endParaRPr>
            </a:p>
          </p:txBody>
        </p:sp>
        <p:sp>
          <p:nvSpPr>
            <p:cNvPr id="136" name="Google Shape;136;p21"/>
            <p:cNvSpPr txBox="1"/>
            <p:nvPr/>
          </p:nvSpPr>
          <p:spPr>
            <a:xfrm>
              <a:off x="410850" y="2057125"/>
              <a:ext cx="19050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A fase de levantamento de requisitos desempenha um papel crucial no processo de desenvolvimento de software, pois é nela que se estabelece os objetivos essenciais para o sucesso da aplicação.</a:t>
              </a:r>
              <a:endParaRPr sz="16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Em reuniões com o Sr. Alcino, conseguiu-se identificar uma diversa gama de requisitos.</a:t>
              </a:r>
              <a:endParaRPr sz="1600">
                <a:solidFill>
                  <a:schemeClr val="dk1"/>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p:txBody>
        </p:sp>
      </p:grpSp>
      <p:grpSp>
        <p:nvGrpSpPr>
          <p:cNvPr id="137" name="Google Shape;137;p21"/>
          <p:cNvGrpSpPr/>
          <p:nvPr/>
        </p:nvGrpSpPr>
        <p:grpSpPr>
          <a:xfrm>
            <a:off x="3017825" y="1586327"/>
            <a:ext cx="3388315" cy="4643951"/>
            <a:chOff x="2263425" y="1189775"/>
            <a:chExt cx="2541300" cy="3483050"/>
          </a:xfrm>
        </p:grpSpPr>
        <p:sp>
          <p:nvSpPr>
            <p:cNvPr id="138" name="Google Shape;138;p21"/>
            <p:cNvSpPr/>
            <p:nvPr/>
          </p:nvSpPr>
          <p:spPr>
            <a:xfrm>
              <a:off x="2263425" y="1189775"/>
              <a:ext cx="2541300" cy="669000"/>
            </a:xfrm>
            <a:prstGeom prst="chevron">
              <a:avLst>
                <a:gd name="adj" fmla="val 50000"/>
              </a:avLst>
            </a:prstGeom>
            <a:solidFill>
              <a:srgbClr val="0B7140"/>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Requisitos Funcionais</a:t>
              </a:r>
              <a:endParaRPr sz="1900">
                <a:solidFill>
                  <a:srgbClr val="FFFFFF"/>
                </a:solidFill>
                <a:latin typeface="Roboto"/>
                <a:ea typeface="Roboto"/>
                <a:cs typeface="Roboto"/>
                <a:sym typeface="Roboto"/>
              </a:endParaRPr>
            </a:p>
          </p:txBody>
        </p:sp>
        <p:sp>
          <p:nvSpPr>
            <p:cNvPr id="139" name="Google Shape;139;p21"/>
            <p:cNvSpPr txBox="1"/>
            <p:nvPr/>
          </p:nvSpPr>
          <p:spPr>
            <a:xfrm>
              <a:off x="2512202" y="2057125"/>
              <a:ext cx="19050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pt-PT" sz="1600">
                  <a:solidFill>
                    <a:schemeClr val="dk1"/>
                  </a:solidFill>
                  <a:latin typeface="Roboto"/>
                  <a:ea typeface="Roboto"/>
                  <a:cs typeface="Roboto"/>
                  <a:sym typeface="Roboto"/>
                </a:rPr>
                <a:t>Um requisito funcional é uma declaração detalhada que descreve as funções e características específicas que um sistema deve cumprir.</a:t>
              </a:r>
              <a:endParaRPr sz="20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pt-PT" sz="1600">
                  <a:solidFill>
                    <a:schemeClr val="dk1"/>
                  </a:solidFill>
                  <a:highlight>
                    <a:srgbClr val="FFFFFF"/>
                  </a:highlight>
                  <a:latin typeface="Roboto"/>
                  <a:ea typeface="Roboto"/>
                  <a:cs typeface="Roboto"/>
                  <a:sym typeface="Roboto"/>
                </a:rPr>
                <a:t>Dentro dos requisitos funcionais, houve a necessidade de fazer uma subdivisão em tópicos. </a:t>
              </a:r>
              <a:endParaRPr sz="1600">
                <a:solidFill>
                  <a:schemeClr val="dk1"/>
                </a:solidFill>
                <a:highlight>
                  <a:srgbClr val="FFFFFF"/>
                </a:highlight>
                <a:latin typeface="Roboto"/>
                <a:ea typeface="Roboto"/>
                <a:cs typeface="Roboto"/>
                <a:sym typeface="Roboto"/>
              </a:endParaRPr>
            </a:p>
          </p:txBody>
        </p:sp>
      </p:grpSp>
      <p:grpSp>
        <p:nvGrpSpPr>
          <p:cNvPr id="140" name="Google Shape;140;p21"/>
          <p:cNvGrpSpPr/>
          <p:nvPr/>
        </p:nvGrpSpPr>
        <p:grpSpPr>
          <a:xfrm>
            <a:off x="5773154" y="1586327"/>
            <a:ext cx="3388315" cy="4643951"/>
            <a:chOff x="4329974" y="1189775"/>
            <a:chExt cx="2541300" cy="3483050"/>
          </a:xfrm>
        </p:grpSpPr>
        <p:sp>
          <p:nvSpPr>
            <p:cNvPr id="141" name="Google Shape;141;p21"/>
            <p:cNvSpPr/>
            <p:nvPr/>
          </p:nvSpPr>
          <p:spPr>
            <a:xfrm>
              <a:off x="4329974" y="1189775"/>
              <a:ext cx="2541300" cy="669000"/>
            </a:xfrm>
            <a:prstGeom prst="chevron">
              <a:avLst>
                <a:gd name="adj" fmla="val 50000"/>
              </a:avLst>
            </a:prstGeom>
            <a:solidFill>
              <a:srgbClr val="0B774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Requisitos Não Funcionais</a:t>
              </a:r>
              <a:endParaRPr sz="1900">
                <a:solidFill>
                  <a:srgbClr val="FFFFFF"/>
                </a:solidFill>
                <a:latin typeface="Roboto"/>
                <a:ea typeface="Roboto"/>
                <a:cs typeface="Roboto"/>
                <a:sym typeface="Roboto"/>
              </a:endParaRPr>
            </a:p>
          </p:txBody>
        </p:sp>
        <p:sp>
          <p:nvSpPr>
            <p:cNvPr id="142" name="Google Shape;142;p21"/>
            <p:cNvSpPr txBox="1"/>
            <p:nvPr/>
          </p:nvSpPr>
          <p:spPr>
            <a:xfrm>
              <a:off x="4613553" y="2057125"/>
              <a:ext cx="19050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pt-PT" sz="1600">
                  <a:latin typeface="Roboto"/>
                  <a:ea typeface="Roboto"/>
                  <a:cs typeface="Roboto"/>
                  <a:sym typeface="Roboto"/>
                </a:rPr>
                <a:t>Requisitos que não impossibilitam o funcionamento do site mas contribuem para o bom funcionamento do mesmo.</a:t>
              </a:r>
              <a:endParaRPr sz="1600">
                <a:latin typeface="Roboto"/>
                <a:ea typeface="Roboto"/>
                <a:cs typeface="Roboto"/>
                <a:sym typeface="Roboto"/>
              </a:endParaRPr>
            </a:p>
          </p:txBody>
        </p:sp>
      </p:grpSp>
      <p:grpSp>
        <p:nvGrpSpPr>
          <p:cNvPr id="143" name="Google Shape;143;p21"/>
          <p:cNvGrpSpPr/>
          <p:nvPr/>
        </p:nvGrpSpPr>
        <p:grpSpPr>
          <a:xfrm>
            <a:off x="8528772" y="1586327"/>
            <a:ext cx="3388315" cy="4643951"/>
            <a:chOff x="6396739" y="1189775"/>
            <a:chExt cx="2541300" cy="3483050"/>
          </a:xfrm>
        </p:grpSpPr>
        <p:sp>
          <p:nvSpPr>
            <p:cNvPr id="144" name="Google Shape;144;p21"/>
            <p:cNvSpPr/>
            <p:nvPr/>
          </p:nvSpPr>
          <p:spPr>
            <a:xfrm>
              <a:off x="6396739" y="1189775"/>
              <a:ext cx="2541300" cy="669000"/>
            </a:xfrm>
            <a:prstGeom prst="chevron">
              <a:avLst>
                <a:gd name="adj" fmla="val 50000"/>
              </a:avLst>
            </a:prstGeom>
            <a:solidFill>
              <a:srgbClr val="0C814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pt-PT" sz="1900">
                  <a:solidFill>
                    <a:srgbClr val="FFFFFF"/>
                  </a:solidFill>
                  <a:latin typeface="Roboto"/>
                  <a:ea typeface="Roboto"/>
                  <a:cs typeface="Roboto"/>
                  <a:sym typeface="Roboto"/>
                </a:rPr>
                <a:t>Validação</a:t>
              </a:r>
              <a:endParaRPr sz="1900">
                <a:solidFill>
                  <a:srgbClr val="FFFFFF"/>
                </a:solidFill>
                <a:latin typeface="Roboto"/>
                <a:ea typeface="Roboto"/>
                <a:cs typeface="Roboto"/>
                <a:sym typeface="Roboto"/>
              </a:endParaRPr>
            </a:p>
          </p:txBody>
        </p:sp>
        <p:sp>
          <p:nvSpPr>
            <p:cNvPr id="145" name="Google Shape;145;p21"/>
            <p:cNvSpPr txBox="1"/>
            <p:nvPr/>
          </p:nvSpPr>
          <p:spPr>
            <a:xfrm>
              <a:off x="6714905" y="2057125"/>
              <a:ext cx="1905000" cy="26157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Clr>
                  <a:schemeClr val="dk1"/>
                </a:buClr>
                <a:buSzPts val="1100"/>
                <a:buFont typeface="Arial"/>
                <a:buNone/>
              </a:pPr>
              <a:r>
                <a:rPr lang="pt-PT" sz="1600">
                  <a:latin typeface="Roboto"/>
                  <a:ea typeface="Roboto"/>
                  <a:cs typeface="Roboto"/>
                  <a:sym typeface="Roboto"/>
                </a:rPr>
                <a:t>Por forma a validar os requisitos, foram organizadas diversas reuniões com o Sr. Alcino, para se conseguir entender a ideia que este tinha para a aplicação. No final, todos os requisitos foram então aprovados.</a:t>
              </a:r>
              <a:endParaRPr sz="16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2"/>
          <p:cNvPicPr preferRelativeResize="0"/>
          <p:nvPr/>
        </p:nvPicPr>
        <p:blipFill>
          <a:blip r:embed="rId3">
            <a:alphaModFix amt="30000"/>
          </a:blip>
          <a:stretch>
            <a:fillRect/>
          </a:stretch>
        </p:blipFill>
        <p:spPr>
          <a:xfrm>
            <a:off x="0" y="0"/>
            <a:ext cx="12191998" cy="6858000"/>
          </a:xfrm>
          <a:prstGeom prst="rect">
            <a:avLst/>
          </a:prstGeom>
          <a:noFill/>
          <a:ln>
            <a:noFill/>
          </a:ln>
        </p:spPr>
      </p:pic>
      <p:sp>
        <p:nvSpPr>
          <p:cNvPr id="151" name="Google Shape;151;p2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pt-PT" b="1">
                <a:latin typeface="Roboto"/>
                <a:ea typeface="Roboto"/>
                <a:cs typeface="Roboto"/>
                <a:sym typeface="Roboto"/>
              </a:rPr>
              <a:t>Requisitos</a:t>
            </a:r>
            <a:endParaRPr b="1">
              <a:latin typeface="Roboto"/>
              <a:ea typeface="Roboto"/>
              <a:cs typeface="Roboto"/>
              <a:sym typeface="Roboto"/>
            </a:endParaRPr>
          </a:p>
        </p:txBody>
      </p:sp>
      <p:sp>
        <p:nvSpPr>
          <p:cNvPr id="152" name="Google Shape;152;p22"/>
          <p:cNvSpPr txBox="1">
            <a:spLocks noGrp="1"/>
          </p:cNvSpPr>
          <p:nvPr>
            <p:ph type="body" idx="1"/>
          </p:nvPr>
        </p:nvSpPr>
        <p:spPr>
          <a:xfrm>
            <a:off x="415600" y="1536633"/>
            <a:ext cx="11360700" cy="2601300"/>
          </a:xfrm>
          <a:prstGeom prst="rect">
            <a:avLst/>
          </a:prstGeom>
        </p:spPr>
        <p:txBody>
          <a:bodyPr spcFirstLastPara="1" wrap="square" lIns="121900" tIns="121900" rIns="121900" bIns="121900" anchor="t" anchorCtr="0">
            <a:normAutofit/>
          </a:bodyPr>
          <a:lstStyle/>
          <a:p>
            <a:pPr marL="0" lvl="0" indent="0" algn="just" rtl="0">
              <a:spcBef>
                <a:spcPts val="0"/>
              </a:spcBef>
              <a:spcAft>
                <a:spcPts val="0"/>
              </a:spcAft>
              <a:buNone/>
            </a:pPr>
            <a:r>
              <a:rPr lang="pt-PT" sz="1500">
                <a:solidFill>
                  <a:schemeClr val="dk1"/>
                </a:solidFill>
                <a:latin typeface="Roboto"/>
                <a:ea typeface="Roboto"/>
                <a:cs typeface="Roboto"/>
                <a:sym typeface="Roboto"/>
              </a:rPr>
              <a:t>Foquemos-nos agora no levantamento de requisitos.</a:t>
            </a:r>
            <a:endParaRPr sz="1500">
              <a:solidFill>
                <a:schemeClr val="dk1"/>
              </a:solidFill>
              <a:latin typeface="Roboto"/>
              <a:ea typeface="Roboto"/>
              <a:cs typeface="Roboto"/>
              <a:sym typeface="Roboto"/>
            </a:endParaRPr>
          </a:p>
          <a:p>
            <a:pPr marL="0" lvl="0" indent="0" algn="just" rtl="0">
              <a:spcBef>
                <a:spcPts val="0"/>
              </a:spcBef>
              <a:spcAft>
                <a:spcPts val="0"/>
              </a:spcAft>
              <a:buNone/>
            </a:pPr>
            <a:endParaRPr sz="1500">
              <a:solidFill>
                <a:schemeClr val="dk1"/>
              </a:solidFill>
              <a:latin typeface="Roboto"/>
              <a:ea typeface="Roboto"/>
              <a:cs typeface="Roboto"/>
              <a:sym typeface="Roboto"/>
            </a:endParaRPr>
          </a:p>
          <a:p>
            <a:pPr marL="0" lvl="0" indent="0" algn="just" rtl="0">
              <a:spcBef>
                <a:spcPts val="0"/>
              </a:spcBef>
              <a:spcAft>
                <a:spcPts val="0"/>
              </a:spcAft>
              <a:buNone/>
            </a:pPr>
            <a:r>
              <a:rPr lang="pt-PT" sz="1500">
                <a:solidFill>
                  <a:schemeClr val="dk1"/>
                </a:solidFill>
                <a:latin typeface="Roboto"/>
                <a:ea typeface="Roboto"/>
                <a:cs typeface="Roboto"/>
                <a:sym typeface="Roboto"/>
              </a:rPr>
              <a:t>As várias discussões entre os elementos da equipa de desenvolvimento, bem como reuniões com o cliente e a análise de outros sites dedicados a leilões, resultaram numa diversa gama de requisitos, sendo estes categorizados em requisitos não funcionais e funcionais. </a:t>
            </a:r>
            <a:endParaRPr sz="1500">
              <a:solidFill>
                <a:schemeClr val="dk1"/>
              </a:solidFill>
              <a:latin typeface="Roboto"/>
              <a:ea typeface="Roboto"/>
              <a:cs typeface="Roboto"/>
              <a:sym typeface="Roboto"/>
            </a:endParaRPr>
          </a:p>
          <a:p>
            <a:pPr marL="0" lvl="0" indent="0" algn="just" rtl="0">
              <a:spcBef>
                <a:spcPts val="0"/>
              </a:spcBef>
              <a:spcAft>
                <a:spcPts val="0"/>
              </a:spcAft>
              <a:buNone/>
            </a:pPr>
            <a:endParaRPr sz="1500">
              <a:solidFill>
                <a:schemeClr val="dk1"/>
              </a:solidFill>
              <a:latin typeface="Roboto"/>
              <a:ea typeface="Roboto"/>
              <a:cs typeface="Roboto"/>
              <a:sym typeface="Roboto"/>
            </a:endParaRPr>
          </a:p>
          <a:p>
            <a:pPr marL="0" lvl="0" indent="0" algn="just" rtl="0">
              <a:spcBef>
                <a:spcPts val="0"/>
              </a:spcBef>
              <a:spcAft>
                <a:spcPts val="0"/>
              </a:spcAft>
              <a:buClr>
                <a:schemeClr val="dk1"/>
              </a:buClr>
              <a:buSzPts val="1100"/>
              <a:buFont typeface="Arial"/>
              <a:buNone/>
            </a:pPr>
            <a:r>
              <a:rPr lang="pt-PT" sz="1500">
                <a:solidFill>
                  <a:schemeClr val="dk1"/>
                </a:solidFill>
                <a:latin typeface="Roboto"/>
                <a:ea typeface="Roboto"/>
                <a:cs typeface="Roboto"/>
                <a:sym typeface="Roboto"/>
              </a:rPr>
              <a:t>Seguem-se alguns requisitos funcionais que foram levantados e que consideramos ser os mais distintos do sistema a desenvolver.</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solidFill>
                <a:schemeClr val="dk1"/>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pt-PT" b="1">
                <a:highlight>
                  <a:srgbClr val="FFFFFF"/>
                </a:highlight>
                <a:latin typeface="Roboto"/>
                <a:ea typeface="Roboto"/>
                <a:cs typeface="Roboto"/>
                <a:sym typeface="Roboto"/>
              </a:rPr>
              <a:t>REQ 3- Criar Artigo</a:t>
            </a:r>
            <a:endParaRPr b="1">
              <a:latin typeface="Roboto"/>
              <a:ea typeface="Roboto"/>
              <a:cs typeface="Roboto"/>
              <a:sym typeface="Roboto"/>
            </a:endParaRPr>
          </a:p>
        </p:txBody>
      </p:sp>
      <p:sp>
        <p:nvSpPr>
          <p:cNvPr id="158" name="Google Shape;158;p23"/>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pt-PT" sz="1500" u="sng">
                <a:highlight>
                  <a:srgbClr val="FFFFFF"/>
                </a:highlight>
                <a:latin typeface="Roboto"/>
                <a:ea typeface="Roboto"/>
                <a:cs typeface="Roboto"/>
                <a:sym typeface="Roboto"/>
              </a:rPr>
              <a:t>Definição de requisitos de utilizador</a:t>
            </a:r>
            <a:endParaRPr sz="1500" u="sng">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5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a:highlight>
                  <a:srgbClr val="FFFFFF"/>
                </a:highlight>
                <a:latin typeface="Roboto"/>
                <a:ea typeface="Roboto"/>
                <a:cs typeface="Roboto"/>
                <a:sym typeface="Roboto"/>
              </a:rPr>
              <a:t>1. O sistema deverá permitir ao utilizador adicionar um artigo ao seu inventário.</a:t>
            </a:r>
            <a:endParaRPr sz="1500">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5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u="sng">
                <a:highlight>
                  <a:srgbClr val="FFFFFF"/>
                </a:highlight>
                <a:latin typeface="Roboto"/>
                <a:ea typeface="Roboto"/>
                <a:cs typeface="Roboto"/>
                <a:sym typeface="Roboto"/>
              </a:rPr>
              <a:t>Definição de requisitos de sistema</a:t>
            </a:r>
            <a:endParaRPr sz="1500" u="sng">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a:highlight>
                  <a:srgbClr val="FFFFFF"/>
                </a:highlight>
                <a:latin typeface="Roboto"/>
                <a:ea typeface="Roboto"/>
                <a:cs typeface="Roboto"/>
                <a:sym typeface="Roboto"/>
              </a:rPr>
              <a:t>1. O sistema deve solicitar o tipo de artigo que vai ser criado.</a:t>
            </a:r>
            <a:endParaRPr sz="15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a:highlight>
                  <a:srgbClr val="FFFFFF"/>
                </a:highlight>
                <a:latin typeface="Roboto"/>
                <a:ea typeface="Roboto"/>
                <a:cs typeface="Roboto"/>
                <a:sym typeface="Roboto"/>
              </a:rPr>
              <a:t>2. No sistema existem três tipos de artigos válidos: livro, quadro e joia.</a:t>
            </a:r>
            <a:endParaRPr sz="15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a:highlight>
                  <a:srgbClr val="FFFFFF"/>
                </a:highlight>
                <a:latin typeface="Roboto"/>
                <a:ea typeface="Roboto"/>
                <a:cs typeface="Roboto"/>
                <a:sym typeface="Roboto"/>
              </a:rPr>
              <a:t>3. No sistema, um artigo do tipo livro é caracterizado por: título, nome de autor, ano de</a:t>
            </a:r>
            <a:r>
              <a:rPr lang="pt-PT" sz="1500">
                <a:latin typeface="Roboto"/>
                <a:ea typeface="Roboto"/>
                <a:cs typeface="Roboto"/>
                <a:sym typeface="Roboto"/>
              </a:rPr>
              <a:t> </a:t>
            </a:r>
            <a:r>
              <a:rPr lang="pt-PT" sz="1500">
                <a:highlight>
                  <a:srgbClr val="FFFFFF"/>
                </a:highlight>
                <a:latin typeface="Roboto"/>
                <a:ea typeface="Roboto"/>
                <a:cs typeface="Roboto"/>
                <a:sym typeface="Roboto"/>
              </a:rPr>
              <a:t>edição, editora, número de páginas e descrição.</a:t>
            </a:r>
            <a:endParaRPr sz="15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a:highlight>
                  <a:srgbClr val="FFFFFF"/>
                </a:highlight>
                <a:latin typeface="Roboto"/>
                <a:ea typeface="Roboto"/>
                <a:cs typeface="Roboto"/>
                <a:sym typeface="Roboto"/>
              </a:rPr>
              <a:t>4. No sistema, um artigo do tipo quadro é caracterizado por: dimensões, autor, título, ano e descrição.</a:t>
            </a:r>
            <a:endParaRPr sz="1500">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a:highlight>
                  <a:srgbClr val="FFFFFF"/>
                </a:highlight>
                <a:latin typeface="Roboto"/>
                <a:ea typeface="Roboto"/>
                <a:cs typeface="Roboto"/>
                <a:sym typeface="Roboto"/>
              </a:rPr>
              <a:t>5. No sistema, um artigo do tipo joia é caracterizado por: material, tipo (anel, brinco, colar, etc), pureza do material (quilates) e descrição.</a:t>
            </a:r>
            <a:endParaRPr sz="1500">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a:highlight>
                  <a:srgbClr val="FFFFFF"/>
                </a:highlight>
                <a:latin typeface="Roboto"/>
                <a:ea typeface="Roboto"/>
                <a:cs typeface="Roboto"/>
                <a:sym typeface="Roboto"/>
              </a:rPr>
              <a:t>6. O sistema deve solicitar um comprovativo.</a:t>
            </a:r>
            <a:endParaRPr sz="1500">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pt-PT" sz="1500">
                <a:highlight>
                  <a:srgbClr val="FFFFFF"/>
                </a:highlight>
                <a:latin typeface="Roboto"/>
                <a:ea typeface="Roboto"/>
                <a:cs typeface="Roboto"/>
                <a:sym typeface="Roboto"/>
              </a:rPr>
              <a:t>7. O sistema deve solicitar um nome para o artigo criado.</a:t>
            </a:r>
            <a:endParaRPr sz="1500">
              <a:highlight>
                <a:srgbClr val="FFFFFF"/>
              </a:highlight>
              <a:latin typeface="Roboto"/>
              <a:ea typeface="Roboto"/>
              <a:cs typeface="Roboto"/>
              <a:sym typeface="Roboto"/>
            </a:endParaRPr>
          </a:p>
          <a:p>
            <a:pPr marL="0" lvl="0" indent="0" algn="l" rtl="0">
              <a:spcBef>
                <a:spcPts val="0"/>
              </a:spcBef>
              <a:spcAft>
                <a:spcPts val="1600"/>
              </a:spcAft>
              <a:buNone/>
            </a:pP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1656</Words>
  <Application>Microsoft Office PowerPoint</Application>
  <PresentationFormat>Ecrã Panorâmico</PresentationFormat>
  <Paragraphs>171</Paragraphs>
  <Slides>27</Slides>
  <Notes>27</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27</vt:i4>
      </vt:variant>
    </vt:vector>
  </HeadingPairs>
  <TitlesOfParts>
    <vt:vector size="32" baseType="lpstr">
      <vt:lpstr>Arial</vt:lpstr>
      <vt:lpstr>Lora</vt:lpstr>
      <vt:lpstr>Calibri</vt:lpstr>
      <vt:lpstr>Roboto</vt:lpstr>
      <vt:lpstr>Simple Light</vt:lpstr>
      <vt:lpstr>Aplicação de leilões Online</vt:lpstr>
      <vt:lpstr>ÍNDICE</vt:lpstr>
      <vt:lpstr>DEFINIÇÃO DO SISTEMA</vt:lpstr>
      <vt:lpstr>DEFINIÇÃO DO SISTEMA</vt:lpstr>
      <vt:lpstr>PLANO DE EXECUÇÃO</vt:lpstr>
      <vt:lpstr>PLANO DE EXECUÇÃO - Parte 2</vt:lpstr>
      <vt:lpstr>LEVANTAMENTO E ANÁLISE DE REQUISITOS</vt:lpstr>
      <vt:lpstr>Requisitos</vt:lpstr>
      <vt:lpstr>REQ 3- Criar Artigo</vt:lpstr>
      <vt:lpstr>REQ 4- Fazer proposta de leilão</vt:lpstr>
      <vt:lpstr>REQ 5- Aprovação de um leilão</vt:lpstr>
      <vt:lpstr>MODELO DE DOMÍNIO</vt:lpstr>
      <vt:lpstr>DIAGRAMA DE USE CASES</vt:lpstr>
      <vt:lpstr>Submeter proposta de leilão</vt:lpstr>
      <vt:lpstr>Faz licitação</vt:lpstr>
      <vt:lpstr>Criar Artigo</vt:lpstr>
      <vt:lpstr>MODELO LÓGICO DA BASE DE DADOS</vt:lpstr>
      <vt:lpstr>INTERFACES DO SISTEMA</vt:lpstr>
      <vt:lpstr>INTERFACES DO SISTEMA</vt:lpstr>
      <vt:lpstr>INTERFACES DO SISTEMA</vt:lpstr>
      <vt:lpstr>IMPLEMENTAÇÃO</vt:lpstr>
      <vt:lpstr>Apresentação do PowerPoint</vt:lpstr>
      <vt:lpstr>Serviços Implementados</vt:lpstr>
      <vt:lpstr> </vt:lpstr>
      <vt:lpstr>FERRAMENTAS UTILIZADAS</vt:lpstr>
      <vt:lpstr>CONCLUSÃO</vt:lpstr>
      <vt:lpstr>Aplicação de leilões Online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Aplicação de leilões Online</dc:title>
  <cp:lastModifiedBy>Afonso Xavier Cardoso Marques</cp:lastModifiedBy>
  <cp:revision>3</cp:revision>
  <dcterms:modified xsi:type="dcterms:W3CDTF">2024-01-30T15:41:30Z</dcterms:modified>
</cp:coreProperties>
</file>